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1"/>
  </p:notesMasterIdLst>
  <p:sldIdLst>
    <p:sldId id="257" r:id="rId2"/>
    <p:sldId id="299" r:id="rId3"/>
    <p:sldId id="300" r:id="rId4"/>
    <p:sldId id="271" r:id="rId5"/>
    <p:sldId id="272" r:id="rId6"/>
    <p:sldId id="273" r:id="rId7"/>
    <p:sldId id="280" r:id="rId8"/>
    <p:sldId id="281" r:id="rId9"/>
    <p:sldId id="301" r:id="rId10"/>
    <p:sldId id="283" r:id="rId11"/>
    <p:sldId id="284" r:id="rId12"/>
    <p:sldId id="285" r:id="rId13"/>
    <p:sldId id="286" r:id="rId14"/>
    <p:sldId id="287" r:id="rId15"/>
    <p:sldId id="288" r:id="rId16"/>
    <p:sldId id="289" r:id="rId17"/>
    <p:sldId id="302" r:id="rId18"/>
    <p:sldId id="303"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A52"/>
    <a:srgbClr val="E9EDF0"/>
    <a:srgbClr val="6795B4"/>
    <a:srgbClr val="F8FAFC"/>
    <a:srgbClr val="00B9FF"/>
    <a:srgbClr val="CED9E1"/>
    <a:srgbClr val="000000"/>
    <a:srgbClr val="9EBACC"/>
    <a:srgbClr val="DBE9F3"/>
    <a:srgbClr val="669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40"/>
    <p:restoredTop sz="67972"/>
  </p:normalViewPr>
  <p:slideViewPr>
    <p:cSldViewPr snapToGrid="0" snapToObjects="1">
      <p:cViewPr varScale="1">
        <p:scale>
          <a:sx n="90" d="100"/>
          <a:sy n="90" d="100"/>
        </p:scale>
        <p:origin x="1416" y="192"/>
      </p:cViewPr>
      <p:guideLst/>
    </p:cSldViewPr>
  </p:slideViewPr>
  <p:notesTextViewPr>
    <p:cViewPr>
      <p:scale>
        <a:sx n="155" d="100"/>
        <a:sy n="155" d="100"/>
      </p:scale>
      <p:origin x="0" y="0"/>
    </p:cViewPr>
  </p:notesTextViewPr>
  <p:notesViewPr>
    <p:cSldViewPr snapToGrid="0" snapToObjects="1">
      <p:cViewPr varScale="1">
        <p:scale>
          <a:sx n="103" d="100"/>
          <a:sy n="103" d="100"/>
        </p:scale>
        <p:origin x="383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3A558-73C8-BD49-B216-FB26EBFF9EE4}"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C56CD4-A85A-974D-81E8-45F1DBB41D41}" type="slidenum">
              <a:rPr lang="en-US" smtClean="0"/>
              <a:t>‹#›</a:t>
            </a:fld>
            <a:endParaRPr lang="en-US"/>
          </a:p>
        </p:txBody>
      </p:sp>
    </p:spTree>
    <p:extLst>
      <p:ext uri="{BB962C8B-B14F-4D97-AF65-F5344CB8AC3E}">
        <p14:creationId xmlns:p14="http://schemas.microsoft.com/office/powerpoint/2010/main" val="278591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1</a:t>
            </a:fld>
            <a:endParaRPr lang="en-US"/>
          </a:p>
        </p:txBody>
      </p:sp>
    </p:spTree>
    <p:extLst>
      <p:ext uri="{BB962C8B-B14F-4D97-AF65-F5344CB8AC3E}">
        <p14:creationId xmlns:p14="http://schemas.microsoft.com/office/powerpoint/2010/main" val="3413339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a:spLocks noGrp="1" noRot="1" noChangeAspect="1"/>
          </p:cNvSpPr>
          <p:nvPr>
            <p:ph type="sldImg"/>
          </p:nvPr>
        </p:nvSpPr>
        <p:spPr>
          <a:prstGeom prst="rect">
            <a:avLst/>
          </a:prstGeom>
        </p:spPr>
        <p:txBody>
          <a:bodyPr/>
          <a:lstStyle/>
          <a:p>
            <a:endParaRPr/>
          </a:p>
        </p:txBody>
      </p:sp>
      <p:sp>
        <p:nvSpPr>
          <p:cNvPr id="486" name="Shape 486"/>
          <p:cNvSpPr>
            <a:spLocks noGrp="1"/>
          </p:cNvSpPr>
          <p:nvPr>
            <p:ph type="body" sz="quarter" idx="1"/>
          </p:nvPr>
        </p:nvSpPr>
        <p:spPr>
          <a:prstGeom prst="rect">
            <a:avLst/>
          </a:prstGeom>
        </p:spPr>
        <p:txBody>
          <a:bodyPr/>
          <a:lstStyle/>
          <a:p>
            <a:r>
              <a:t>I hinted at this already, but it's important to be explicit about it here, because it will frame the rest of our discussion. DOING ML isn’t the domain of giant cloud-based computers that the major providers buried under the ocean. The reason is because the practice of ML can really be broken into three discrete parts: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a:spLocks noGrp="1" noRot="1" noChangeAspect="1"/>
          </p:cNvSpPr>
          <p:nvPr>
            <p:ph type="sldImg"/>
          </p:nvPr>
        </p:nvSpPr>
        <p:spPr>
          <a:prstGeom prst="rect">
            <a:avLst/>
          </a:prstGeom>
        </p:spPr>
        <p:txBody>
          <a:bodyPr/>
          <a:lstStyle/>
          <a:p>
            <a:endParaRPr/>
          </a:p>
        </p:txBody>
      </p:sp>
      <p:sp>
        <p:nvSpPr>
          <p:cNvPr id="504" name="Shape 504"/>
          <p:cNvSpPr>
            <a:spLocks noGrp="1"/>
          </p:cNvSpPr>
          <p:nvPr>
            <p:ph type="body" sz="quarter" idx="1"/>
          </p:nvPr>
        </p:nvSpPr>
        <p:spPr>
          <a:prstGeom prst="rect">
            <a:avLst/>
          </a:prstGeom>
        </p:spPr>
        <p:txBody>
          <a:bodyPr/>
          <a:lstStyle/>
          <a:p>
            <a:r>
              <a:t>[Modeling, Training, tuning, predicting]</a:t>
            </a:r>
          </a:p>
          <a:p>
            <a:endParaRPr/>
          </a:p>
          <a:p>
            <a:r>
              <a:t>Creation (including selection or construction)</a:t>
            </a:r>
          </a:p>
          <a:p>
            <a:r>
              <a:t>Training</a:t>
            </a:r>
          </a:p>
          <a:p>
            <a:r>
              <a:t>Inference</a:t>
            </a:r>
          </a:p>
          <a:p>
            <a:endParaRPr/>
          </a:p>
          <a:p>
            <a:r>
              <a:t>The creation step is the work of the Data Scientist, and it includes the selection of a data set, and data preparation work needed to get the data into the right place for training. This also includes selection of a pre-built model for use or transfer learning, or deciding on the architecture of a new model, if needed.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r>
              <a:t>Much of the work at this step takes place on the machine of a developer or data scientist, where tools like PyTorch, Scikit-learn, Numpy, Keras and TensorFlow are often leveraged.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r>
              <a:t>Once a model is created or selected, the next key step is model training. This is the process of running the input data through the model architecture and its many layers thousands and thousands of times as the machine attempts to find a correlation between the inputs and outputs such that the error of the model approaches zero. This is often the most time-consuming part of ML, and the part that requires powerful servers, or the cloud to run. It’s here that using GPUs, FPGAs and custom cloud-based hardware can help us train models in minutes or hours, instead of running those on our development machines, where they may take days, or longer. The tools in this space are things like Google’s CoLab and Jupyter Notebooks, or using a cloud service like Azure ML to run experiments and refine results.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r>
              <a:t>[Training an Emotion Model with TensorFlow and Keras in Python]</a:t>
            </a:r>
          </a:p>
          <a:p>
            <a:endParaRPr/>
          </a:p>
          <a:p>
            <a:r>
              <a:t>Let’s look at an example of the model building and training process now.</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It’s important to note here that the modeling and training process is often an iterative loop. A model is built, trained, and then we test and refine it. This can happen many times before a model is deployed into production for the final step.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prstGeom prst="rect">
            <a:avLst/>
          </a:prstGeom>
        </p:spPr>
        <p:txBody>
          <a:bodyPr/>
          <a:lstStyle/>
          <a:p>
            <a:endParaRPr/>
          </a:p>
        </p:txBody>
      </p:sp>
      <p:sp>
        <p:nvSpPr>
          <p:cNvPr id="568" name="Shape 568"/>
          <p:cNvSpPr>
            <a:spLocks noGrp="1"/>
          </p:cNvSpPr>
          <p:nvPr>
            <p:ph type="body" sz="quarter" idx="1"/>
          </p:nvPr>
        </p:nvSpPr>
        <p:spPr>
          <a:prstGeom prst="rect">
            <a:avLst/>
          </a:prstGeom>
        </p:spPr>
        <p:txBody>
          <a:bodyPr/>
          <a:lstStyle/>
          <a:p>
            <a:r>
              <a:t>Finally, there is prediction, often called inference. This is the reason we create models to begin with, so that we can feed some kind of input that the machine was NOT trained with, and get a reliable result. With inference, we typically load the trained model, provide a new input, and then ask for a prediction or result. Common tools used for inference are Keras, Tensorflow, OpenCV, and the like.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noRot="1" noChangeAspect="1"/>
          </p:cNvSpPr>
          <p:nvPr>
            <p:ph type="sldImg"/>
          </p:nvPr>
        </p:nvSpPr>
        <p:spPr>
          <a:prstGeom prst="rect">
            <a:avLst/>
          </a:prstGeom>
        </p:spPr>
        <p:txBody>
          <a:bodyPr/>
          <a:lstStyle/>
          <a:p>
            <a:endParaRPr/>
          </a:p>
        </p:txBody>
      </p:sp>
      <p:sp>
        <p:nvSpPr>
          <p:cNvPr id="529" name="Shape 529"/>
          <p:cNvSpPr>
            <a:spLocks noGrp="1"/>
          </p:cNvSpPr>
          <p:nvPr>
            <p:ph type="body" sz="quarter" idx="1"/>
          </p:nvPr>
        </p:nvSpPr>
        <p:spPr>
          <a:prstGeom prst="rect">
            <a:avLst/>
          </a:prstGeom>
        </p:spPr>
        <p:txBody>
          <a:bodyPr/>
          <a:lstStyle/>
          <a:p>
            <a:r>
              <a:rPr lang="en-US" dirty="0"/>
              <a:t>Let’s run inference on the trained model I showed off a bit ago, using the selfie I grabbed earlier</a:t>
            </a:r>
          </a:p>
        </p:txBody>
      </p:sp>
    </p:spTree>
    <p:extLst>
      <p:ext uri="{BB962C8B-B14F-4D97-AF65-F5344CB8AC3E}">
        <p14:creationId xmlns:p14="http://schemas.microsoft.com/office/powerpoint/2010/main" val="99406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we kick off our conversation, I want to frame these next two days around two key ideas. Namely, that the data that is so critical to machine learning occurs in the world around us, not in the cloud, which is where much of the attention to ML is focused. And also, that humans play a critical and essential role in making machine learning happen.</a:t>
            </a:r>
          </a:p>
        </p:txBody>
      </p:sp>
      <p:sp>
        <p:nvSpPr>
          <p:cNvPr id="4" name="Slide Number Placeholder 3"/>
          <p:cNvSpPr>
            <a:spLocks noGrp="1"/>
          </p:cNvSpPr>
          <p:nvPr>
            <p:ph type="sldNum" sz="quarter" idx="5"/>
          </p:nvPr>
        </p:nvSpPr>
        <p:spPr/>
        <p:txBody>
          <a:bodyPr/>
          <a:lstStyle/>
          <a:p>
            <a:fld id="{66C56CD4-A85A-974D-81E8-45F1DBB41D41}" type="slidenum">
              <a:rPr lang="en-US" smtClean="0"/>
              <a:t>2</a:t>
            </a:fld>
            <a:endParaRPr lang="en-US"/>
          </a:p>
        </p:txBody>
      </p:sp>
    </p:spTree>
    <p:extLst>
      <p:ext uri="{BB962C8B-B14F-4D97-AF65-F5344CB8AC3E}">
        <p14:creationId xmlns:p14="http://schemas.microsoft.com/office/powerpoint/2010/main" val="699950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my goal today is to convince you of three things: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Machine Learning is REALLY Human Teaching</a:t>
            </a:r>
          </a:p>
          <a:p>
            <a:r>
              <a:rPr lang="en-US" sz="1200" kern="1200" dirty="0">
                <a:solidFill>
                  <a:schemeClr val="tx1"/>
                </a:solidFill>
                <a:effectLst/>
                <a:latin typeface="+mn-lt"/>
                <a:ea typeface="+mn-ea"/>
                <a:cs typeface="+mn-cs"/>
              </a:rPr>
              <a:t>Training is meant for the cloud</a:t>
            </a:r>
          </a:p>
          <a:p>
            <a:r>
              <a:rPr lang="en-US" sz="1200" kern="1200" dirty="0">
                <a:solidFill>
                  <a:schemeClr val="tx1"/>
                </a:solidFill>
                <a:effectLst/>
                <a:latin typeface="+mn-lt"/>
                <a:ea typeface="+mn-ea"/>
                <a:cs typeface="+mn-cs"/>
              </a:rPr>
              <a:t>The Real Work of Machine Learning is happening in the Internet of Things</a:t>
            </a:r>
          </a:p>
          <a:p>
            <a:endParaRPr lang="en-US" dirty="0"/>
          </a:p>
        </p:txBody>
      </p:sp>
      <p:sp>
        <p:nvSpPr>
          <p:cNvPr id="4" name="Slide Number Placeholder 3"/>
          <p:cNvSpPr>
            <a:spLocks noGrp="1"/>
          </p:cNvSpPr>
          <p:nvPr>
            <p:ph type="sldNum" sz="quarter" idx="5"/>
          </p:nvPr>
        </p:nvSpPr>
        <p:spPr/>
        <p:txBody>
          <a:bodyPr/>
          <a:lstStyle/>
          <a:p>
            <a:fld id="{66C56CD4-A85A-974D-81E8-45F1DBB41D41}" type="slidenum">
              <a:rPr lang="en-US" smtClean="0"/>
              <a:t>3</a:t>
            </a:fld>
            <a:endParaRPr lang="en-US"/>
          </a:p>
        </p:txBody>
      </p:sp>
    </p:spTree>
    <p:extLst>
      <p:ext uri="{BB962C8B-B14F-4D97-AF65-F5344CB8AC3E}">
        <p14:creationId xmlns:p14="http://schemas.microsoft.com/office/powerpoint/2010/main" val="158931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r>
              <a:t>First, let’s dispense with some terminology, namely AI, ML and Deep Learning. Artificial Intelligence is a broad term, and frankly it's one that has been so overused as to become meaningless, so I am not going to spend much time talking about it here except to say that it's a giant space that encompasses a lot of things, including the fantastical concept of General AI, where machines learn to think for themselves, with no intervention from humans. We’re quite a ways away from that.</a:t>
            </a: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Machine Learning is a subset of AI that is focused on training computers to accomplish tasks that would be hard to program algorithms for, either because we don’t know the algorithm, or because it's hard to express easily.</a:t>
            </a:r>
          </a:p>
          <a:p>
            <a:endParaRPr/>
          </a:p>
          <a:p>
            <a:r>
              <a:t>[Slide of a traditional algorithm vs. ML (feed it questions and answers, find the algorithm)]</a:t>
            </a:r>
          </a:p>
          <a:p>
            <a:endParaRPr/>
          </a:p>
          <a:p>
            <a:r>
              <a:t>In traditional programming, we provide an input and an algorithm, and ask the machine to calculate the output.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r>
              <a:t>ML, on the other hand, works differently. In this case, we provide a series of inputs and expected outputs, and we ask the computer to produce the algorithm, which we often call a model.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r>
              <a:t>And even though the domain of Machine Learning puts the computer at the center, I hope it’s obvious from my descriptions thus far that the real work of ML is in the training. And that’s my first takeaway from this talk: ML is really Human Teaching.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r>
              <a:t> The human is the essential engine of ML, because it takes a human to:</a:t>
            </a:r>
          </a:p>
          <a:p>
            <a:endParaRPr/>
          </a:p>
          <a:p>
            <a:r>
              <a:t>- Create inputs and outputs (data preparation) for the model</a:t>
            </a:r>
          </a:p>
          <a:p>
            <a:r>
              <a:t>- Select a model architecture</a:t>
            </a:r>
          </a:p>
          <a:p>
            <a:pPr marL="239485" indent="-239485">
              <a:buClr>
                <a:srgbClr val="02A3DA"/>
              </a:buClr>
              <a:buSzPct val="100000"/>
              <a:buChar char="-"/>
            </a:pPr>
            <a:r>
              <a:t>Train, evaluate the tune the model</a:t>
            </a:r>
          </a:p>
          <a:p>
            <a:endParaRPr/>
          </a:p>
          <a:p>
            <a:r>
              <a:t>This is an important principle, and one will come back to, because in the realm of ML, we’ve spilled a lot of ink about the importance of these powerful computers with superhuman abilities, when the real critical drivers in taking ML to where it is today is in the humans who have built the architectures, models, principles and research that are the foundation of everything else.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established the importance of the human in the Machine Learning process, and demystified some terminology, let's talk about the cloud. But first, let’s talk about some of the key phases of the Machine Learning process.</a:t>
            </a:r>
          </a:p>
        </p:txBody>
      </p:sp>
      <p:sp>
        <p:nvSpPr>
          <p:cNvPr id="4" name="Slide Number Placeholder 3"/>
          <p:cNvSpPr>
            <a:spLocks noGrp="1"/>
          </p:cNvSpPr>
          <p:nvPr>
            <p:ph type="sldNum" sz="quarter" idx="5"/>
          </p:nvPr>
        </p:nvSpPr>
        <p:spPr/>
        <p:txBody>
          <a:bodyPr/>
          <a:lstStyle/>
          <a:p>
            <a:fld id="{66C56CD4-A85A-974D-81E8-45F1DBB41D41}" type="slidenum">
              <a:rPr lang="en-US" smtClean="0"/>
              <a:t>9</a:t>
            </a:fld>
            <a:endParaRPr lang="en-US"/>
          </a:p>
        </p:txBody>
      </p:sp>
    </p:spTree>
    <p:extLst>
      <p:ext uri="{BB962C8B-B14F-4D97-AF65-F5344CB8AC3E}">
        <p14:creationId xmlns:p14="http://schemas.microsoft.com/office/powerpoint/2010/main" val="687461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a:solidFill>
                  <a:schemeClr val="tx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A picture containing text, sign, gauge&#10;&#10;Description automatically generated">
            <a:extLst>
              <a:ext uri="{FF2B5EF4-FFF2-40B4-BE49-F238E27FC236}">
                <a16:creationId xmlns:a16="http://schemas.microsoft.com/office/drawing/2014/main" id="{786D0FC9-ABEE-5846-AD9A-A8673E8D0130}"/>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8" name="Straight Arrow Connector 7">
            <a:extLst>
              <a:ext uri="{FF2B5EF4-FFF2-40B4-BE49-F238E27FC236}">
                <a16:creationId xmlns:a16="http://schemas.microsoft.com/office/drawing/2014/main" id="{7A81572F-AE7D-0444-9681-2056870B8928}"/>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737B0A-F026-884D-B9A0-80F018D2EF4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11210118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5" name="Google Shape;99;p15">
            <a:extLst>
              <a:ext uri="{FF2B5EF4-FFF2-40B4-BE49-F238E27FC236}">
                <a16:creationId xmlns:a16="http://schemas.microsoft.com/office/drawing/2014/main" id="{4C5C3E16-1653-6C45-B1E7-0C743D197264}"/>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Title 1">
            <a:extLst>
              <a:ext uri="{FF2B5EF4-FFF2-40B4-BE49-F238E27FC236}">
                <a16:creationId xmlns:a16="http://schemas.microsoft.com/office/drawing/2014/main" id="{02346766-F733-0448-933C-0B605C627229}"/>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773397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9B67B18D-09CC-BB4D-B9E8-CE9165EC1E62}"/>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11" name="Picture 7" descr="A picture containing text, sign, gauge&#10;&#10;Description automatically generated">
            <a:extLst>
              <a:ext uri="{FF2B5EF4-FFF2-40B4-BE49-F238E27FC236}">
                <a16:creationId xmlns:a16="http://schemas.microsoft.com/office/drawing/2014/main" id="{C00DCAFB-AB6A-E947-B30C-D2FDF6C1840E}"/>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7" name="Text Placeholder 16">
            <a:extLst>
              <a:ext uri="{FF2B5EF4-FFF2-40B4-BE49-F238E27FC236}">
                <a16:creationId xmlns:a16="http://schemas.microsoft.com/office/drawing/2014/main" id="{D42F6CF4-A601-4B4A-B9CA-F6FC031A1807}"/>
              </a:ext>
            </a:extLst>
          </p:cNvPr>
          <p:cNvSpPr>
            <a:spLocks noGrp="1"/>
          </p:cNvSpPr>
          <p:nvPr>
            <p:ph type="body" sz="quarter" idx="10"/>
          </p:nvPr>
        </p:nvSpPr>
        <p:spPr>
          <a:xfrm>
            <a:off x="1210066" y="1960110"/>
            <a:ext cx="9993312" cy="3886200"/>
          </a:xfrm>
        </p:spPr>
        <p:txBody>
          <a:bodyPr/>
          <a:lstStyle>
            <a:lvl1pPr>
              <a:defRPr>
                <a:latin typeface="Barlow" pitchFamily="2" charset="77"/>
              </a:defRPr>
            </a:lvl1pPr>
            <a:lvl2pPr>
              <a:defRPr>
                <a:latin typeface="Barlow" pitchFamily="2" charset="77"/>
              </a:defRPr>
            </a:lvl2pPr>
            <a:lvl3pPr>
              <a:defRPr>
                <a:latin typeface="Barlow" pitchFamily="2" charset="77"/>
              </a:defRPr>
            </a:lvl3pPr>
            <a:lvl4pPr>
              <a:defRPr>
                <a:latin typeface="Barlow" pitchFamily="2" charset="77"/>
              </a:defRPr>
            </a:lvl4pPr>
            <a:lvl5pPr>
              <a:defRPr>
                <a:latin typeface="Barlow"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4BFF1071-FAEF-9C47-B4A1-6BBDA3BF6731}"/>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6" name="Google Shape;99;p15">
            <a:extLst>
              <a:ext uri="{FF2B5EF4-FFF2-40B4-BE49-F238E27FC236}">
                <a16:creationId xmlns:a16="http://schemas.microsoft.com/office/drawing/2014/main" id="{78AE98A2-4866-6B4A-812E-C44D867B3CC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Title 1">
            <a:extLst>
              <a:ext uri="{FF2B5EF4-FFF2-40B4-BE49-F238E27FC236}">
                <a16:creationId xmlns:a16="http://schemas.microsoft.com/office/drawing/2014/main" id="{D6B1E3DA-B2E8-8E44-8146-11525B48B029}"/>
              </a:ext>
            </a:extLst>
          </p:cNvPr>
          <p:cNvSpPr>
            <a:spLocks noGrp="1"/>
          </p:cNvSpPr>
          <p:nvPr>
            <p:ph type="title" hasCustomPrompt="1"/>
          </p:nvPr>
        </p:nvSpPr>
        <p:spPr>
          <a:xfrm>
            <a:off x="1212615" y="760961"/>
            <a:ext cx="999076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4072250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7" descr="A picture containing text, sign, gauge&#10;&#10;Description automatically generated">
            <a:extLst>
              <a:ext uri="{FF2B5EF4-FFF2-40B4-BE49-F238E27FC236}">
                <a16:creationId xmlns:a16="http://schemas.microsoft.com/office/drawing/2014/main" id="{93FBC160-8235-3441-8141-2748676704ED}"/>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10" name="Google Shape;200;p19">
            <a:extLst>
              <a:ext uri="{FF2B5EF4-FFF2-40B4-BE49-F238E27FC236}">
                <a16:creationId xmlns:a16="http://schemas.microsoft.com/office/drawing/2014/main" id="{F2EA6088-7353-3E47-A8EA-3EBB6FED8502}"/>
              </a:ext>
            </a:extLst>
          </p:cNvPr>
          <p:cNvSpPr/>
          <p:nvPr userDrawn="1"/>
        </p:nvSpPr>
        <p:spPr>
          <a:xfrm>
            <a:off x="6675475" y="150"/>
            <a:ext cx="5516400" cy="6848631"/>
          </a:xfrm>
          <a:prstGeom prst="rect">
            <a:avLst/>
          </a:prstGeom>
          <a:solidFill>
            <a:srgbClr val="F8FA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11" name="Straight Arrow Connector 10">
            <a:extLst>
              <a:ext uri="{FF2B5EF4-FFF2-40B4-BE49-F238E27FC236}">
                <a16:creationId xmlns:a16="http://schemas.microsoft.com/office/drawing/2014/main" id="{E5AA3F15-F158-174F-AE15-DBC9795040F3}"/>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6F0D8906-10FA-3047-A6B9-E19E68AF2203}"/>
              </a:ext>
            </a:extLst>
          </p:cNvPr>
          <p:cNvSpPr>
            <a:spLocks noGrp="1"/>
          </p:cNvSpPr>
          <p:nvPr>
            <p:ph type="pic" sz="quarter" idx="10"/>
          </p:nvPr>
        </p:nvSpPr>
        <p:spPr>
          <a:xfrm>
            <a:off x="6675475" y="9219"/>
            <a:ext cx="5516525" cy="6848781"/>
          </a:xfr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63594AA5-BEA7-3D42-8FAB-8203F5A6256B}"/>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7" name="Google Shape;99;p15">
            <a:extLst>
              <a:ext uri="{FF2B5EF4-FFF2-40B4-BE49-F238E27FC236}">
                <a16:creationId xmlns:a16="http://schemas.microsoft.com/office/drawing/2014/main" id="{A5E98BF6-C2D6-F34E-959C-BB15F1855AB7}"/>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Title 1">
            <a:extLst>
              <a:ext uri="{FF2B5EF4-FFF2-40B4-BE49-F238E27FC236}">
                <a16:creationId xmlns:a16="http://schemas.microsoft.com/office/drawing/2014/main" id="{3F025848-4F96-F248-9C43-75704BC31E0E}"/>
              </a:ext>
            </a:extLst>
          </p:cNvPr>
          <p:cNvSpPr>
            <a:spLocks noGrp="1"/>
          </p:cNvSpPr>
          <p:nvPr>
            <p:ph type="title" hasCustomPrompt="1"/>
          </p:nvPr>
        </p:nvSpPr>
        <p:spPr>
          <a:xfrm>
            <a:off x="1212616" y="760961"/>
            <a:ext cx="4932312"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4204925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11" name="Title 1">
            <a:extLst>
              <a:ext uri="{FF2B5EF4-FFF2-40B4-BE49-F238E27FC236}">
                <a16:creationId xmlns:a16="http://schemas.microsoft.com/office/drawing/2014/main" id="{3A293304-CBF8-AA4A-906E-D5960585349C}"/>
              </a:ext>
            </a:extLst>
          </p:cNvPr>
          <p:cNvSpPr>
            <a:spLocks noGrp="1"/>
          </p:cNvSpPr>
          <p:nvPr>
            <p:ph type="title" hasCustomPrompt="1"/>
          </p:nvPr>
        </p:nvSpPr>
        <p:spPr>
          <a:xfrm>
            <a:off x="1896873" y="4251074"/>
            <a:ext cx="8398253" cy="625089"/>
          </a:xfrm>
        </p:spPr>
        <p:txBody>
          <a:bodyPr>
            <a:normAutofit/>
          </a:bodyPr>
          <a:lstStyle>
            <a:lvl1pPr algn="ctr">
              <a:defRPr sz="3600" b="1"/>
            </a:lvl1pPr>
          </a:lstStyle>
          <a:p>
            <a:r>
              <a:rPr lang="en-US"/>
              <a:t>Title Text</a:t>
            </a:r>
          </a:p>
        </p:txBody>
      </p:sp>
      <p:sp>
        <p:nvSpPr>
          <p:cNvPr id="12" name="Text Placeholder 4">
            <a:extLst>
              <a:ext uri="{FF2B5EF4-FFF2-40B4-BE49-F238E27FC236}">
                <a16:creationId xmlns:a16="http://schemas.microsoft.com/office/drawing/2014/main" id="{235657F2-ECDD-5E44-9103-13F413DCC8DA}"/>
              </a:ext>
            </a:extLst>
          </p:cNvPr>
          <p:cNvSpPr>
            <a:spLocks noGrp="1"/>
          </p:cNvSpPr>
          <p:nvPr>
            <p:ph type="body" sz="quarter" idx="10"/>
          </p:nvPr>
        </p:nvSpPr>
        <p:spPr>
          <a:xfrm>
            <a:off x="1896873" y="4999609"/>
            <a:ext cx="8398253" cy="403225"/>
          </a:xfrm>
        </p:spPr>
        <p:txBody>
          <a:bodyPr/>
          <a:lstStyle>
            <a:lvl1pPr marL="0" indent="0" algn="ctr">
              <a:buNone/>
              <a:defRPr sz="18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4664675" y="922434"/>
            <a:ext cx="2862647" cy="2862648"/>
          </a:xfrm>
          <a:prstGeom prst="ellipse">
            <a:avLst/>
          </a:prstGeom>
          <a:solidFill>
            <a:srgbClr val="E9EDF0"/>
          </a:solidFill>
        </p:spPr>
        <p:txBody>
          <a:bodyPr anchor="ctr"/>
          <a:lstStyle>
            <a:lvl1pPr marL="0" indent="0" algn="ctr">
              <a:buNone/>
              <a:defRPr/>
            </a:lvl1pPr>
          </a:lstStyle>
          <a:p>
            <a:r>
              <a:rPr lang="en-US"/>
              <a:t>Speaker</a:t>
            </a:r>
          </a:p>
          <a:p>
            <a:r>
              <a:rPr lang="en-US"/>
              <a:t>picture</a:t>
            </a:r>
          </a:p>
        </p:txBody>
      </p:sp>
    </p:spTree>
    <p:extLst>
      <p:ext uri="{BB962C8B-B14F-4D97-AF65-F5344CB8AC3E}">
        <p14:creationId xmlns:p14="http://schemas.microsoft.com/office/powerpoint/2010/main" val="2204082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peaker">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14" name="Picture Placeholder 6">
            <a:extLst>
              <a:ext uri="{FF2B5EF4-FFF2-40B4-BE49-F238E27FC236}">
                <a16:creationId xmlns:a16="http://schemas.microsoft.com/office/drawing/2014/main" id="{CCD9843F-0481-E947-8192-030F9457FD31}"/>
              </a:ext>
            </a:extLst>
          </p:cNvPr>
          <p:cNvSpPr>
            <a:spLocks noGrp="1"/>
          </p:cNvSpPr>
          <p:nvPr>
            <p:ph type="pic" sz="quarter" idx="11" hasCustomPrompt="1"/>
          </p:nvPr>
        </p:nvSpPr>
        <p:spPr>
          <a:xfrm>
            <a:off x="2096979" y="1993060"/>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3" name="Text Placeholder 2">
            <a:extLst>
              <a:ext uri="{FF2B5EF4-FFF2-40B4-BE49-F238E27FC236}">
                <a16:creationId xmlns:a16="http://schemas.microsoft.com/office/drawing/2014/main" id="{002E2882-57D0-F34B-AA22-63B75B1C9EFE}"/>
              </a:ext>
            </a:extLst>
          </p:cNvPr>
          <p:cNvSpPr>
            <a:spLocks noGrp="1"/>
          </p:cNvSpPr>
          <p:nvPr>
            <p:ph type="body" sz="quarter" idx="12"/>
          </p:nvPr>
        </p:nvSpPr>
        <p:spPr>
          <a:xfrm>
            <a:off x="1585913" y="4254500"/>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25" name="Picture Placeholder 6">
            <a:extLst>
              <a:ext uri="{FF2B5EF4-FFF2-40B4-BE49-F238E27FC236}">
                <a16:creationId xmlns:a16="http://schemas.microsoft.com/office/drawing/2014/main" id="{4FB02DE9-E18C-BD4B-92CC-E45D14214EA3}"/>
              </a:ext>
            </a:extLst>
          </p:cNvPr>
          <p:cNvSpPr>
            <a:spLocks noGrp="1"/>
          </p:cNvSpPr>
          <p:nvPr>
            <p:ph type="pic" sz="quarter" idx="13" hasCustomPrompt="1"/>
          </p:nvPr>
        </p:nvSpPr>
        <p:spPr>
          <a:xfrm>
            <a:off x="5564897" y="1993060"/>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26" name="Text Placeholder 2">
            <a:extLst>
              <a:ext uri="{FF2B5EF4-FFF2-40B4-BE49-F238E27FC236}">
                <a16:creationId xmlns:a16="http://schemas.microsoft.com/office/drawing/2014/main" id="{7DCDB0EB-F025-E84B-9A77-7C03215362A8}"/>
              </a:ext>
            </a:extLst>
          </p:cNvPr>
          <p:cNvSpPr>
            <a:spLocks noGrp="1"/>
          </p:cNvSpPr>
          <p:nvPr>
            <p:ph type="body" sz="quarter" idx="14"/>
          </p:nvPr>
        </p:nvSpPr>
        <p:spPr>
          <a:xfrm>
            <a:off x="5053831" y="4254500"/>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28" name="Picture Placeholder 6">
            <a:extLst>
              <a:ext uri="{FF2B5EF4-FFF2-40B4-BE49-F238E27FC236}">
                <a16:creationId xmlns:a16="http://schemas.microsoft.com/office/drawing/2014/main" id="{FD960712-2C2C-F641-BC9E-F7F9F56F6BD4}"/>
              </a:ext>
            </a:extLst>
          </p:cNvPr>
          <p:cNvSpPr>
            <a:spLocks noGrp="1"/>
          </p:cNvSpPr>
          <p:nvPr>
            <p:ph type="pic" sz="quarter" idx="15" hasCustomPrompt="1"/>
          </p:nvPr>
        </p:nvSpPr>
        <p:spPr>
          <a:xfrm>
            <a:off x="9046192" y="1989131"/>
            <a:ext cx="1514442" cy="1514443"/>
          </a:xfrm>
          <a:prstGeom prst="ellipse">
            <a:avLst/>
          </a:prstGeom>
          <a:solidFill>
            <a:srgbClr val="E9EDF0"/>
          </a:solidFill>
        </p:spPr>
        <p:txBody>
          <a:bodyPr anchor="ctr">
            <a:normAutofit/>
          </a:bodyPr>
          <a:lstStyle>
            <a:lvl1pPr marL="0" indent="0" algn="ctr">
              <a:buNone/>
              <a:defRPr sz="1800"/>
            </a:lvl1pPr>
          </a:lstStyle>
          <a:p>
            <a:r>
              <a:rPr lang="en-US"/>
              <a:t>Photo</a:t>
            </a:r>
          </a:p>
        </p:txBody>
      </p:sp>
      <p:sp>
        <p:nvSpPr>
          <p:cNvPr id="29" name="Text Placeholder 2">
            <a:extLst>
              <a:ext uri="{FF2B5EF4-FFF2-40B4-BE49-F238E27FC236}">
                <a16:creationId xmlns:a16="http://schemas.microsoft.com/office/drawing/2014/main" id="{5D637424-A55D-744E-9B17-0ADA8C737519}"/>
              </a:ext>
            </a:extLst>
          </p:cNvPr>
          <p:cNvSpPr>
            <a:spLocks noGrp="1"/>
          </p:cNvSpPr>
          <p:nvPr>
            <p:ph type="body" sz="quarter" idx="16"/>
          </p:nvPr>
        </p:nvSpPr>
        <p:spPr>
          <a:xfrm>
            <a:off x="8535126" y="4250571"/>
            <a:ext cx="2536825" cy="1846468"/>
          </a:xfrm>
        </p:spPr>
        <p:txBody>
          <a:bodyPr>
            <a:normAutofit/>
          </a:bodyPr>
          <a:lstStyle>
            <a:lvl1pPr marL="0" indent="0" algn="ctr">
              <a:buNone/>
              <a:defRPr sz="1800">
                <a:solidFill>
                  <a:schemeClr val="tx2"/>
                </a:solidFill>
              </a:defRPr>
            </a:lvl1pPr>
          </a:lstStyle>
          <a:p>
            <a:pPr lvl="0"/>
            <a:r>
              <a:rPr lang="en-US"/>
              <a:t>Click to edit Master text styles</a:t>
            </a:r>
          </a:p>
        </p:txBody>
      </p:sp>
      <p:sp>
        <p:nvSpPr>
          <p:cNvPr id="30" name="Google Shape;99;p15">
            <a:extLst>
              <a:ext uri="{FF2B5EF4-FFF2-40B4-BE49-F238E27FC236}">
                <a16:creationId xmlns:a16="http://schemas.microsoft.com/office/drawing/2014/main" id="{D938FCA4-792A-A846-B0D1-DE2FB0888D88}"/>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69F648C3-711E-DA4D-A30F-2E643903F010}"/>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
        <p:nvSpPr>
          <p:cNvPr id="32" name="Text Placeholder 2">
            <a:extLst>
              <a:ext uri="{FF2B5EF4-FFF2-40B4-BE49-F238E27FC236}">
                <a16:creationId xmlns:a16="http://schemas.microsoft.com/office/drawing/2014/main" id="{98943B3C-D157-FF43-8A7B-E9E65B9B34E7}"/>
              </a:ext>
            </a:extLst>
          </p:cNvPr>
          <p:cNvSpPr>
            <a:spLocks noGrp="1"/>
          </p:cNvSpPr>
          <p:nvPr>
            <p:ph type="body" sz="quarter" idx="17" hasCustomPrompt="1"/>
          </p:nvPr>
        </p:nvSpPr>
        <p:spPr>
          <a:xfrm>
            <a:off x="1585913" y="3711956"/>
            <a:ext cx="2536825" cy="402557"/>
          </a:xfrm>
        </p:spPr>
        <p:txBody>
          <a:bodyPr>
            <a:normAutofit/>
          </a:bodyPr>
          <a:lstStyle>
            <a:lvl1pPr marL="0" indent="0" algn="ctr">
              <a:buNone/>
              <a:defRPr sz="1800" b="1">
                <a:solidFill>
                  <a:schemeClr val="tx1"/>
                </a:solidFill>
              </a:defRPr>
            </a:lvl1pPr>
          </a:lstStyle>
          <a:p>
            <a:pPr lvl="0"/>
            <a:r>
              <a:rPr lang="en-US"/>
              <a:t>Title Text</a:t>
            </a:r>
          </a:p>
        </p:txBody>
      </p:sp>
      <p:sp>
        <p:nvSpPr>
          <p:cNvPr id="33" name="Text Placeholder 2">
            <a:extLst>
              <a:ext uri="{FF2B5EF4-FFF2-40B4-BE49-F238E27FC236}">
                <a16:creationId xmlns:a16="http://schemas.microsoft.com/office/drawing/2014/main" id="{75C8F0A8-F872-6B45-9261-14EED3C480EC}"/>
              </a:ext>
            </a:extLst>
          </p:cNvPr>
          <p:cNvSpPr>
            <a:spLocks noGrp="1"/>
          </p:cNvSpPr>
          <p:nvPr>
            <p:ph type="body" sz="quarter" idx="18" hasCustomPrompt="1"/>
          </p:nvPr>
        </p:nvSpPr>
        <p:spPr>
          <a:xfrm>
            <a:off x="5053705" y="3699256"/>
            <a:ext cx="2536825" cy="402557"/>
          </a:xfrm>
        </p:spPr>
        <p:txBody>
          <a:bodyPr>
            <a:normAutofit/>
          </a:bodyPr>
          <a:lstStyle>
            <a:lvl1pPr marL="0" indent="0" algn="ctr">
              <a:buNone/>
              <a:defRPr sz="1800" b="1">
                <a:solidFill>
                  <a:schemeClr val="tx1"/>
                </a:solidFill>
              </a:defRPr>
            </a:lvl1pPr>
          </a:lstStyle>
          <a:p>
            <a:pPr lvl="0"/>
            <a:r>
              <a:rPr lang="en-US"/>
              <a:t>Title Text</a:t>
            </a:r>
          </a:p>
        </p:txBody>
      </p:sp>
      <p:sp>
        <p:nvSpPr>
          <p:cNvPr id="34" name="Text Placeholder 2">
            <a:extLst>
              <a:ext uri="{FF2B5EF4-FFF2-40B4-BE49-F238E27FC236}">
                <a16:creationId xmlns:a16="http://schemas.microsoft.com/office/drawing/2014/main" id="{85ED928D-F9CF-3149-9D58-46EC9772900C}"/>
              </a:ext>
            </a:extLst>
          </p:cNvPr>
          <p:cNvSpPr>
            <a:spLocks noGrp="1"/>
          </p:cNvSpPr>
          <p:nvPr>
            <p:ph type="body" sz="quarter" idx="19" hasCustomPrompt="1"/>
          </p:nvPr>
        </p:nvSpPr>
        <p:spPr>
          <a:xfrm>
            <a:off x="8521497" y="3675794"/>
            <a:ext cx="2536825" cy="402557"/>
          </a:xfrm>
        </p:spPr>
        <p:txBody>
          <a:bodyPr>
            <a:normAutofit/>
          </a:bodyPr>
          <a:lstStyle>
            <a:lvl1pPr marL="0" indent="0" algn="ctr">
              <a:buNone/>
              <a:defRPr sz="1800" b="1">
                <a:solidFill>
                  <a:schemeClr val="tx1"/>
                </a:solidFill>
              </a:defRPr>
            </a:lvl1pPr>
          </a:lstStyle>
          <a:p>
            <a:pPr lvl="0"/>
            <a:r>
              <a:rPr lang="en-US"/>
              <a:t>Title Text</a:t>
            </a:r>
          </a:p>
        </p:txBody>
      </p:sp>
    </p:spTree>
    <p:extLst>
      <p:ext uri="{BB962C8B-B14F-4D97-AF65-F5344CB8AC3E}">
        <p14:creationId xmlns:p14="http://schemas.microsoft.com/office/powerpoint/2010/main" val="3354875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BC9A66E4-3D33-744E-BC0B-B4E907E211F5}"/>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86196759-0AE3-C942-9DAF-1EA0ABC18216}"/>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10" name="Straight Arrow Connector 9">
            <a:extLst>
              <a:ext uri="{FF2B5EF4-FFF2-40B4-BE49-F238E27FC236}">
                <a16:creationId xmlns:a16="http://schemas.microsoft.com/office/drawing/2014/main" id="{97B98BFC-828B-D74F-AE44-5F86CC3A5CD0}"/>
              </a:ext>
            </a:extLst>
          </p:cNvPr>
          <p:cNvCxnSpPr/>
          <p:nvPr userDrawn="1"/>
        </p:nvCxnSpPr>
        <p:spPr>
          <a:xfrm>
            <a:off x="2930400"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1" name="Google Shape;98;p15">
            <a:extLst>
              <a:ext uri="{FF2B5EF4-FFF2-40B4-BE49-F238E27FC236}">
                <a16:creationId xmlns:a16="http://schemas.microsoft.com/office/drawing/2014/main" id="{30310233-0C61-9A41-B3E1-DE2C1175E470}"/>
              </a:ext>
            </a:extLst>
          </p:cNvPr>
          <p:cNvSpPr txBox="1"/>
          <p:nvPr userDrawn="1"/>
        </p:nvSpPr>
        <p:spPr>
          <a:xfrm>
            <a:off x="2536160"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01</a:t>
            </a:r>
            <a:endParaRPr lang="en-US" sz="2400">
              <a:solidFill>
                <a:srgbClr val="00B9FF"/>
              </a:solidFill>
            </a:endParaRPr>
          </a:p>
        </p:txBody>
      </p:sp>
      <p:cxnSp>
        <p:nvCxnSpPr>
          <p:cNvPr id="12" name="Straight Arrow Connector 11">
            <a:extLst>
              <a:ext uri="{FF2B5EF4-FFF2-40B4-BE49-F238E27FC236}">
                <a16:creationId xmlns:a16="http://schemas.microsoft.com/office/drawing/2014/main" id="{C8A571B5-E44A-2E45-9698-3A0E2C0FEA1F}"/>
              </a:ext>
            </a:extLst>
          </p:cNvPr>
          <p:cNvCxnSpPr>
            <a:cxnSpLocks/>
          </p:cNvCxnSpPr>
          <p:nvPr userDrawn="1"/>
        </p:nvCxnSpPr>
        <p:spPr>
          <a:xfrm>
            <a:off x="6098536"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3" name="Google Shape;98;p15">
            <a:extLst>
              <a:ext uri="{FF2B5EF4-FFF2-40B4-BE49-F238E27FC236}">
                <a16:creationId xmlns:a16="http://schemas.microsoft.com/office/drawing/2014/main" id="{52225549-D4DD-BC4E-8ED0-337FB93055BE}"/>
              </a:ext>
            </a:extLst>
          </p:cNvPr>
          <p:cNvSpPr txBox="1"/>
          <p:nvPr userDrawn="1"/>
        </p:nvSpPr>
        <p:spPr>
          <a:xfrm>
            <a:off x="5704296"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02</a:t>
            </a:r>
            <a:endParaRPr lang="en-US" sz="2400">
              <a:solidFill>
                <a:srgbClr val="00B9FF"/>
              </a:solidFill>
            </a:endParaRPr>
          </a:p>
        </p:txBody>
      </p:sp>
      <p:cxnSp>
        <p:nvCxnSpPr>
          <p:cNvPr id="14" name="Straight Arrow Connector 13">
            <a:extLst>
              <a:ext uri="{FF2B5EF4-FFF2-40B4-BE49-F238E27FC236}">
                <a16:creationId xmlns:a16="http://schemas.microsoft.com/office/drawing/2014/main" id="{0C31AFDD-67E8-A545-ACFE-5E8851E8AD5C}"/>
              </a:ext>
            </a:extLst>
          </p:cNvPr>
          <p:cNvCxnSpPr>
            <a:cxnSpLocks/>
          </p:cNvCxnSpPr>
          <p:nvPr userDrawn="1"/>
        </p:nvCxnSpPr>
        <p:spPr>
          <a:xfrm>
            <a:off x="9266671" y="2277739"/>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5" name="Google Shape;98;p15">
            <a:extLst>
              <a:ext uri="{FF2B5EF4-FFF2-40B4-BE49-F238E27FC236}">
                <a16:creationId xmlns:a16="http://schemas.microsoft.com/office/drawing/2014/main" id="{F0C0E7DB-E806-084C-8C73-387C89E47A2C}"/>
              </a:ext>
            </a:extLst>
          </p:cNvPr>
          <p:cNvSpPr txBox="1"/>
          <p:nvPr userDrawn="1"/>
        </p:nvSpPr>
        <p:spPr>
          <a:xfrm>
            <a:off x="8872431" y="2103689"/>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03</a:t>
            </a:r>
          </a:p>
        </p:txBody>
      </p:sp>
      <p:cxnSp>
        <p:nvCxnSpPr>
          <p:cNvPr id="16" name="Straight Arrow Connector 15">
            <a:extLst>
              <a:ext uri="{FF2B5EF4-FFF2-40B4-BE49-F238E27FC236}">
                <a16:creationId xmlns:a16="http://schemas.microsoft.com/office/drawing/2014/main" id="{8E4EFD7A-D8A6-514F-80AB-17F23DDC8430}"/>
              </a:ext>
            </a:extLst>
          </p:cNvPr>
          <p:cNvCxnSpPr>
            <a:cxnSpLocks/>
          </p:cNvCxnSpPr>
          <p:nvPr userDrawn="1"/>
        </p:nvCxnSpPr>
        <p:spPr>
          <a:xfrm>
            <a:off x="2930400"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7" name="Google Shape;98;p15">
            <a:extLst>
              <a:ext uri="{FF2B5EF4-FFF2-40B4-BE49-F238E27FC236}">
                <a16:creationId xmlns:a16="http://schemas.microsoft.com/office/drawing/2014/main" id="{3826F837-508B-4046-928E-D31BE9E018B3}"/>
              </a:ext>
            </a:extLst>
          </p:cNvPr>
          <p:cNvSpPr txBox="1"/>
          <p:nvPr userDrawn="1"/>
        </p:nvSpPr>
        <p:spPr>
          <a:xfrm>
            <a:off x="2536160"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04</a:t>
            </a:r>
          </a:p>
        </p:txBody>
      </p:sp>
      <p:cxnSp>
        <p:nvCxnSpPr>
          <p:cNvPr id="18" name="Straight Arrow Connector 17">
            <a:extLst>
              <a:ext uri="{FF2B5EF4-FFF2-40B4-BE49-F238E27FC236}">
                <a16:creationId xmlns:a16="http://schemas.microsoft.com/office/drawing/2014/main" id="{A95814EC-E920-1B4C-8EEF-D37E4DCEB411}"/>
              </a:ext>
            </a:extLst>
          </p:cNvPr>
          <p:cNvCxnSpPr>
            <a:cxnSpLocks/>
          </p:cNvCxnSpPr>
          <p:nvPr userDrawn="1"/>
        </p:nvCxnSpPr>
        <p:spPr>
          <a:xfrm>
            <a:off x="6098536"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19" name="Google Shape;98;p15">
            <a:extLst>
              <a:ext uri="{FF2B5EF4-FFF2-40B4-BE49-F238E27FC236}">
                <a16:creationId xmlns:a16="http://schemas.microsoft.com/office/drawing/2014/main" id="{963FD6F4-DCAE-584C-A5CA-D4B4C68A326E}"/>
              </a:ext>
            </a:extLst>
          </p:cNvPr>
          <p:cNvSpPr txBox="1"/>
          <p:nvPr userDrawn="1"/>
        </p:nvSpPr>
        <p:spPr>
          <a:xfrm>
            <a:off x="5704296"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05</a:t>
            </a:r>
            <a:endParaRPr lang="en-US" sz="2400">
              <a:solidFill>
                <a:srgbClr val="00B9FF"/>
              </a:solidFill>
            </a:endParaRPr>
          </a:p>
        </p:txBody>
      </p:sp>
      <p:cxnSp>
        <p:nvCxnSpPr>
          <p:cNvPr id="20" name="Straight Arrow Connector 19">
            <a:extLst>
              <a:ext uri="{FF2B5EF4-FFF2-40B4-BE49-F238E27FC236}">
                <a16:creationId xmlns:a16="http://schemas.microsoft.com/office/drawing/2014/main" id="{25BB8DD6-3A9F-C046-98B9-F47AB903320A}"/>
              </a:ext>
            </a:extLst>
          </p:cNvPr>
          <p:cNvCxnSpPr>
            <a:cxnSpLocks/>
          </p:cNvCxnSpPr>
          <p:nvPr userDrawn="1"/>
        </p:nvCxnSpPr>
        <p:spPr>
          <a:xfrm>
            <a:off x="9266671" y="4508820"/>
            <a:ext cx="2289530" cy="2551"/>
          </a:xfrm>
          <a:prstGeom prst="straightConnector1">
            <a:avLst/>
          </a:prstGeom>
          <a:ln w="12700">
            <a:solidFill>
              <a:srgbClr val="00B9FF"/>
            </a:solidFill>
          </a:ln>
        </p:spPr>
        <p:style>
          <a:lnRef idx="1">
            <a:schemeClr val="accent1"/>
          </a:lnRef>
          <a:fillRef idx="0">
            <a:schemeClr val="accent1"/>
          </a:fillRef>
          <a:effectRef idx="0">
            <a:schemeClr val="accent1"/>
          </a:effectRef>
          <a:fontRef idx="minor">
            <a:schemeClr val="tx1"/>
          </a:fontRef>
        </p:style>
      </p:cxnSp>
      <p:sp>
        <p:nvSpPr>
          <p:cNvPr id="21" name="Google Shape;98;p15">
            <a:extLst>
              <a:ext uri="{FF2B5EF4-FFF2-40B4-BE49-F238E27FC236}">
                <a16:creationId xmlns:a16="http://schemas.microsoft.com/office/drawing/2014/main" id="{903AAAA6-DC64-9C4C-9D2D-8B2C3F0C9F01}"/>
              </a:ext>
            </a:extLst>
          </p:cNvPr>
          <p:cNvSpPr txBox="1"/>
          <p:nvPr userDrawn="1"/>
        </p:nvSpPr>
        <p:spPr>
          <a:xfrm>
            <a:off x="8872431" y="4334770"/>
            <a:ext cx="392992"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a:solidFill>
                  <a:srgbClr val="00B9FF"/>
                </a:solidFill>
                <a:latin typeface="Barlow"/>
              </a:rPr>
              <a:t>06</a:t>
            </a:r>
          </a:p>
        </p:txBody>
      </p:sp>
      <p:sp>
        <p:nvSpPr>
          <p:cNvPr id="23" name="Text Placeholder 45">
            <a:extLst>
              <a:ext uri="{FF2B5EF4-FFF2-40B4-BE49-F238E27FC236}">
                <a16:creationId xmlns:a16="http://schemas.microsoft.com/office/drawing/2014/main" id="{AF1F5A73-C070-E445-9A2A-3112E33C8AD9}"/>
              </a:ext>
            </a:extLst>
          </p:cNvPr>
          <p:cNvSpPr>
            <a:spLocks noGrp="1"/>
          </p:cNvSpPr>
          <p:nvPr>
            <p:ph type="body" sz="quarter" idx="16"/>
          </p:nvPr>
        </p:nvSpPr>
        <p:spPr>
          <a:xfrm>
            <a:off x="2935737"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4" name="Text Placeholder 45">
            <a:extLst>
              <a:ext uri="{FF2B5EF4-FFF2-40B4-BE49-F238E27FC236}">
                <a16:creationId xmlns:a16="http://schemas.microsoft.com/office/drawing/2014/main" id="{32F8297C-DD30-4A43-8F8F-AE4B77CCF8AF}"/>
              </a:ext>
            </a:extLst>
          </p:cNvPr>
          <p:cNvSpPr>
            <a:spLocks noGrp="1"/>
          </p:cNvSpPr>
          <p:nvPr>
            <p:ph type="body" sz="quarter" idx="17"/>
          </p:nvPr>
        </p:nvSpPr>
        <p:spPr>
          <a:xfrm>
            <a:off x="6004754"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5" name="Text Placeholder 45">
            <a:extLst>
              <a:ext uri="{FF2B5EF4-FFF2-40B4-BE49-F238E27FC236}">
                <a16:creationId xmlns:a16="http://schemas.microsoft.com/office/drawing/2014/main" id="{97AF8980-0463-2048-91D9-489357E94983}"/>
              </a:ext>
            </a:extLst>
          </p:cNvPr>
          <p:cNvSpPr>
            <a:spLocks noGrp="1"/>
          </p:cNvSpPr>
          <p:nvPr>
            <p:ph type="body" sz="quarter" idx="18"/>
          </p:nvPr>
        </p:nvSpPr>
        <p:spPr>
          <a:xfrm>
            <a:off x="9172889" y="2472119"/>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6" name="Text Placeholder 45">
            <a:extLst>
              <a:ext uri="{FF2B5EF4-FFF2-40B4-BE49-F238E27FC236}">
                <a16:creationId xmlns:a16="http://schemas.microsoft.com/office/drawing/2014/main" id="{D650878C-A904-DB40-B9C0-7B48EAB33DDE}"/>
              </a:ext>
            </a:extLst>
          </p:cNvPr>
          <p:cNvSpPr>
            <a:spLocks noGrp="1"/>
          </p:cNvSpPr>
          <p:nvPr>
            <p:ph type="body" sz="quarter" idx="19"/>
          </p:nvPr>
        </p:nvSpPr>
        <p:spPr>
          <a:xfrm>
            <a:off x="2935737"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7" name="Text Placeholder 45">
            <a:extLst>
              <a:ext uri="{FF2B5EF4-FFF2-40B4-BE49-F238E27FC236}">
                <a16:creationId xmlns:a16="http://schemas.microsoft.com/office/drawing/2014/main" id="{2B3149E1-7FB4-4047-A993-309AF09C3A09}"/>
              </a:ext>
            </a:extLst>
          </p:cNvPr>
          <p:cNvSpPr>
            <a:spLocks noGrp="1"/>
          </p:cNvSpPr>
          <p:nvPr>
            <p:ph type="body" sz="quarter" idx="20"/>
          </p:nvPr>
        </p:nvSpPr>
        <p:spPr>
          <a:xfrm>
            <a:off x="6004754"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8" name="Text Placeholder 45">
            <a:extLst>
              <a:ext uri="{FF2B5EF4-FFF2-40B4-BE49-F238E27FC236}">
                <a16:creationId xmlns:a16="http://schemas.microsoft.com/office/drawing/2014/main" id="{368A6407-FC29-D341-856A-0B409C3D9ED7}"/>
              </a:ext>
            </a:extLst>
          </p:cNvPr>
          <p:cNvSpPr>
            <a:spLocks noGrp="1"/>
          </p:cNvSpPr>
          <p:nvPr>
            <p:ph type="body" sz="quarter" idx="21"/>
          </p:nvPr>
        </p:nvSpPr>
        <p:spPr>
          <a:xfrm>
            <a:off x="9172889" y="4702227"/>
            <a:ext cx="2261528"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29" name="TextBox 28">
            <a:extLst>
              <a:ext uri="{FF2B5EF4-FFF2-40B4-BE49-F238E27FC236}">
                <a16:creationId xmlns:a16="http://schemas.microsoft.com/office/drawing/2014/main" id="{1E2360E6-CAB3-8941-9009-4766AD970258}"/>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
        <p:nvSpPr>
          <p:cNvPr id="30" name="Google Shape;99;p15">
            <a:extLst>
              <a:ext uri="{FF2B5EF4-FFF2-40B4-BE49-F238E27FC236}">
                <a16:creationId xmlns:a16="http://schemas.microsoft.com/office/drawing/2014/main" id="{36050E45-B6B8-BB45-A781-0EADC3DB0EBE}"/>
              </a:ext>
            </a:extLst>
          </p:cNvPr>
          <p:cNvSpPr/>
          <p:nvPr userDrawn="1"/>
        </p:nvSpPr>
        <p:spPr>
          <a:xfrm>
            <a:off x="1212615" y="1394553"/>
            <a:ext cx="1285800" cy="21900"/>
          </a:xfrm>
          <a:prstGeom prst="rect">
            <a:avLst/>
          </a:prstGeom>
          <a:solidFill>
            <a:srgbClr val="9EBAC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Title 1">
            <a:extLst>
              <a:ext uri="{FF2B5EF4-FFF2-40B4-BE49-F238E27FC236}">
                <a16:creationId xmlns:a16="http://schemas.microsoft.com/office/drawing/2014/main" id="{E1C104D9-D80E-C048-9E34-F2BA8A11331A}"/>
              </a:ext>
            </a:extLst>
          </p:cNvPr>
          <p:cNvSpPr>
            <a:spLocks noGrp="1"/>
          </p:cNvSpPr>
          <p:nvPr>
            <p:ph type="title" hasCustomPrompt="1"/>
          </p:nvPr>
        </p:nvSpPr>
        <p:spPr>
          <a:xfrm>
            <a:off x="1212615" y="760961"/>
            <a:ext cx="8398253" cy="625089"/>
          </a:xfrm>
        </p:spPr>
        <p:txBody>
          <a:bodyPr>
            <a:normAutofit/>
          </a:bodyPr>
          <a:lstStyle>
            <a:lvl1pPr>
              <a:defRPr sz="3600" b="1"/>
            </a:lvl1pPr>
          </a:lstStyle>
          <a:p>
            <a:r>
              <a:rPr lang="en-US"/>
              <a:t>Title Text</a:t>
            </a:r>
          </a:p>
        </p:txBody>
      </p:sp>
    </p:spTree>
    <p:extLst>
      <p:ext uri="{BB962C8B-B14F-4D97-AF65-F5344CB8AC3E}">
        <p14:creationId xmlns:p14="http://schemas.microsoft.com/office/powerpoint/2010/main" val="3120038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7AA1A4D7-0058-E944-8B3A-E83C6FADE8E1}"/>
              </a:ext>
            </a:extLst>
          </p:cNvPr>
          <p:cNvCxnSpPr/>
          <p:nvPr/>
        </p:nvCxnSpPr>
        <p:spPr>
          <a:xfrm>
            <a:off x="1292051"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8" name="Google Shape;98;p15">
            <a:extLst>
              <a:ext uri="{FF2B5EF4-FFF2-40B4-BE49-F238E27FC236}">
                <a16:creationId xmlns:a16="http://schemas.microsoft.com/office/drawing/2014/main" id="{4252F3E1-EEB2-4B42-B586-5D089CDB0BCC}"/>
              </a:ext>
            </a:extLst>
          </p:cNvPr>
          <p:cNvSpPr txBox="1"/>
          <p:nvPr/>
        </p:nvSpPr>
        <p:spPr>
          <a:xfrm>
            <a:off x="1514668"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01</a:t>
            </a:r>
            <a:endParaRPr lang="en-US" sz="7200">
              <a:solidFill>
                <a:srgbClr val="CED9E1"/>
              </a:solidFill>
            </a:endParaRPr>
          </a:p>
        </p:txBody>
      </p:sp>
      <p:cxnSp>
        <p:nvCxnSpPr>
          <p:cNvPr id="11" name="Straight Arrow Connector 10">
            <a:extLst>
              <a:ext uri="{FF2B5EF4-FFF2-40B4-BE49-F238E27FC236}">
                <a16:creationId xmlns:a16="http://schemas.microsoft.com/office/drawing/2014/main" id="{7F7F2B18-4AEF-C947-8F33-3E59295E1B13}"/>
              </a:ext>
            </a:extLst>
          </p:cNvPr>
          <p:cNvCxnSpPr>
            <a:cxnSpLocks/>
          </p:cNvCxnSpPr>
          <p:nvPr/>
        </p:nvCxnSpPr>
        <p:spPr>
          <a:xfrm>
            <a:off x="3946465"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2" name="Google Shape;98;p15">
            <a:extLst>
              <a:ext uri="{FF2B5EF4-FFF2-40B4-BE49-F238E27FC236}">
                <a16:creationId xmlns:a16="http://schemas.microsoft.com/office/drawing/2014/main" id="{C95082B5-53EB-744A-BD1C-E7C0BF9C9A0D}"/>
              </a:ext>
            </a:extLst>
          </p:cNvPr>
          <p:cNvSpPr txBox="1"/>
          <p:nvPr/>
        </p:nvSpPr>
        <p:spPr>
          <a:xfrm>
            <a:off x="4169082"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02</a:t>
            </a:r>
            <a:endParaRPr lang="en-US" sz="7200">
              <a:solidFill>
                <a:srgbClr val="CED9E1"/>
              </a:solidFill>
            </a:endParaRPr>
          </a:p>
        </p:txBody>
      </p:sp>
      <p:cxnSp>
        <p:nvCxnSpPr>
          <p:cNvPr id="15" name="Straight Arrow Connector 14">
            <a:extLst>
              <a:ext uri="{FF2B5EF4-FFF2-40B4-BE49-F238E27FC236}">
                <a16:creationId xmlns:a16="http://schemas.microsoft.com/office/drawing/2014/main" id="{2E314FA4-6E5E-2142-B416-59328FD8A9B7}"/>
              </a:ext>
            </a:extLst>
          </p:cNvPr>
          <p:cNvCxnSpPr>
            <a:cxnSpLocks/>
          </p:cNvCxnSpPr>
          <p:nvPr/>
        </p:nvCxnSpPr>
        <p:spPr>
          <a:xfrm>
            <a:off x="6600880"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16" name="Google Shape;98;p15">
            <a:extLst>
              <a:ext uri="{FF2B5EF4-FFF2-40B4-BE49-F238E27FC236}">
                <a16:creationId xmlns:a16="http://schemas.microsoft.com/office/drawing/2014/main" id="{F068A568-5F57-DD43-A3EC-D86AB04F5063}"/>
              </a:ext>
            </a:extLst>
          </p:cNvPr>
          <p:cNvSpPr txBox="1"/>
          <p:nvPr/>
        </p:nvSpPr>
        <p:spPr>
          <a:xfrm>
            <a:off x="6823497"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03</a:t>
            </a:r>
            <a:endParaRPr lang="en-US" sz="7200">
              <a:solidFill>
                <a:srgbClr val="CED9E1"/>
              </a:solidFill>
            </a:endParaRPr>
          </a:p>
        </p:txBody>
      </p:sp>
      <p:cxnSp>
        <p:nvCxnSpPr>
          <p:cNvPr id="19" name="Straight Arrow Connector 18">
            <a:extLst>
              <a:ext uri="{FF2B5EF4-FFF2-40B4-BE49-F238E27FC236}">
                <a16:creationId xmlns:a16="http://schemas.microsoft.com/office/drawing/2014/main" id="{951A43C0-0F6A-A340-ADA8-A7D6F86EE548}"/>
              </a:ext>
            </a:extLst>
          </p:cNvPr>
          <p:cNvCxnSpPr>
            <a:cxnSpLocks/>
          </p:cNvCxnSpPr>
          <p:nvPr/>
        </p:nvCxnSpPr>
        <p:spPr>
          <a:xfrm>
            <a:off x="9255294" y="1857021"/>
            <a:ext cx="6864" cy="3150972"/>
          </a:xfrm>
          <a:prstGeom prst="straightConnector1">
            <a:avLst/>
          </a:prstGeom>
          <a:ln w="28575">
            <a:solidFill>
              <a:srgbClr val="00B9FF"/>
            </a:solidFill>
          </a:ln>
        </p:spPr>
        <p:style>
          <a:lnRef idx="1">
            <a:schemeClr val="accent1"/>
          </a:lnRef>
          <a:fillRef idx="0">
            <a:schemeClr val="accent1"/>
          </a:fillRef>
          <a:effectRef idx="0">
            <a:schemeClr val="accent1"/>
          </a:effectRef>
          <a:fontRef idx="minor">
            <a:schemeClr val="tx1"/>
          </a:fontRef>
        </p:style>
      </p:cxnSp>
      <p:sp>
        <p:nvSpPr>
          <p:cNvPr id="20" name="Google Shape;98;p15">
            <a:extLst>
              <a:ext uri="{FF2B5EF4-FFF2-40B4-BE49-F238E27FC236}">
                <a16:creationId xmlns:a16="http://schemas.microsoft.com/office/drawing/2014/main" id="{BA07E673-BAB8-AF4B-8B8B-76092690903A}"/>
              </a:ext>
            </a:extLst>
          </p:cNvPr>
          <p:cNvSpPr txBox="1"/>
          <p:nvPr/>
        </p:nvSpPr>
        <p:spPr>
          <a:xfrm>
            <a:off x="9477911" y="1856946"/>
            <a:ext cx="2105677" cy="110799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7200" b="1">
                <a:solidFill>
                  <a:srgbClr val="CED9E1"/>
                </a:solidFill>
                <a:latin typeface="Barlow"/>
              </a:rPr>
              <a:t>04</a:t>
            </a:r>
            <a:endParaRPr lang="en-US" sz="7200">
              <a:solidFill>
                <a:srgbClr val="CED9E1"/>
              </a:solidFill>
            </a:endParaRPr>
          </a:p>
        </p:txBody>
      </p:sp>
      <p:pic>
        <p:nvPicPr>
          <p:cNvPr id="23" name="Picture 7" descr="A picture containing text, sign, gauge&#10;&#10;Description automatically generated">
            <a:extLst>
              <a:ext uri="{FF2B5EF4-FFF2-40B4-BE49-F238E27FC236}">
                <a16:creationId xmlns:a16="http://schemas.microsoft.com/office/drawing/2014/main" id="{6EAB75A9-28E6-694D-93F6-1344FA198B2C}"/>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24" name="Straight Arrow Connector 23">
            <a:extLst>
              <a:ext uri="{FF2B5EF4-FFF2-40B4-BE49-F238E27FC236}">
                <a16:creationId xmlns:a16="http://schemas.microsoft.com/office/drawing/2014/main" id="{065B00A5-279D-1D4B-A3CA-D51674EB932F}"/>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34" name="Text Placeholder 45">
            <a:extLst>
              <a:ext uri="{FF2B5EF4-FFF2-40B4-BE49-F238E27FC236}">
                <a16:creationId xmlns:a16="http://schemas.microsoft.com/office/drawing/2014/main" id="{03EABDAF-0021-B14B-9FAE-18569D67C4E9}"/>
              </a:ext>
            </a:extLst>
          </p:cNvPr>
          <p:cNvSpPr>
            <a:spLocks noGrp="1"/>
          </p:cNvSpPr>
          <p:nvPr>
            <p:ph type="body" sz="quarter" idx="16"/>
          </p:nvPr>
        </p:nvSpPr>
        <p:spPr>
          <a:xfrm>
            <a:off x="1514475"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5" name="Text Placeholder 45">
            <a:extLst>
              <a:ext uri="{FF2B5EF4-FFF2-40B4-BE49-F238E27FC236}">
                <a16:creationId xmlns:a16="http://schemas.microsoft.com/office/drawing/2014/main" id="{D5509998-7A50-4D4C-8BBC-E3D9225B435D}"/>
              </a:ext>
            </a:extLst>
          </p:cNvPr>
          <p:cNvSpPr>
            <a:spLocks noGrp="1"/>
          </p:cNvSpPr>
          <p:nvPr>
            <p:ph type="body" sz="quarter" idx="17"/>
          </p:nvPr>
        </p:nvSpPr>
        <p:spPr>
          <a:xfrm>
            <a:off x="4169082"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6" name="Text Placeholder 45">
            <a:extLst>
              <a:ext uri="{FF2B5EF4-FFF2-40B4-BE49-F238E27FC236}">
                <a16:creationId xmlns:a16="http://schemas.microsoft.com/office/drawing/2014/main" id="{D2241426-F0DD-D943-A4E6-F9B1A31483E1}"/>
              </a:ext>
            </a:extLst>
          </p:cNvPr>
          <p:cNvSpPr>
            <a:spLocks noGrp="1"/>
          </p:cNvSpPr>
          <p:nvPr>
            <p:ph type="body" sz="quarter" idx="18"/>
          </p:nvPr>
        </p:nvSpPr>
        <p:spPr>
          <a:xfrm>
            <a:off x="6823497"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37" name="Text Placeholder 45">
            <a:extLst>
              <a:ext uri="{FF2B5EF4-FFF2-40B4-BE49-F238E27FC236}">
                <a16:creationId xmlns:a16="http://schemas.microsoft.com/office/drawing/2014/main" id="{A03D1A93-D6C2-074C-BE1C-DBC0EB9DFCC5}"/>
              </a:ext>
            </a:extLst>
          </p:cNvPr>
          <p:cNvSpPr>
            <a:spLocks noGrp="1"/>
          </p:cNvSpPr>
          <p:nvPr>
            <p:ph type="body" sz="quarter" idx="19"/>
          </p:nvPr>
        </p:nvSpPr>
        <p:spPr>
          <a:xfrm>
            <a:off x="9477911" y="2994436"/>
            <a:ext cx="2105870" cy="1473200"/>
          </a:xfrm>
        </p:spPr>
        <p:txBody>
          <a:bodyPr>
            <a:normAutofit/>
          </a:bodyPr>
          <a:lstStyle>
            <a:lvl1pPr marL="0" indent="0">
              <a:buNone/>
              <a:defRPr sz="1800">
                <a:latin typeface="Barlow" pitchFamily="2" charset="77"/>
              </a:defRPr>
            </a:lvl1pPr>
          </a:lstStyle>
          <a:p>
            <a:pPr lvl="0"/>
            <a:r>
              <a:rPr lang="en-US"/>
              <a:t>Click to edit Master text styles</a:t>
            </a:r>
          </a:p>
        </p:txBody>
      </p:sp>
      <p:sp>
        <p:nvSpPr>
          <p:cNvPr id="17" name="TextBox 16">
            <a:extLst>
              <a:ext uri="{FF2B5EF4-FFF2-40B4-BE49-F238E27FC236}">
                <a16:creationId xmlns:a16="http://schemas.microsoft.com/office/drawing/2014/main" id="{B430AC0A-C305-6641-A162-F759FE615700}"/>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357744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8" name="Google Shape;99;p15">
            <a:extLst>
              <a:ext uri="{FF2B5EF4-FFF2-40B4-BE49-F238E27FC236}">
                <a16:creationId xmlns:a16="http://schemas.microsoft.com/office/drawing/2014/main" id="{7A62228C-0021-5C45-B0BB-0DD5124E3FF0}"/>
              </a:ext>
            </a:extLst>
          </p:cNvPr>
          <p:cNvSpPr/>
          <p:nvPr userDrawn="1"/>
        </p:nvSpPr>
        <p:spPr>
          <a:xfrm>
            <a:off x="1800622" y="4764629"/>
            <a:ext cx="1285800" cy="2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98;p15">
            <a:extLst>
              <a:ext uri="{FF2B5EF4-FFF2-40B4-BE49-F238E27FC236}">
                <a16:creationId xmlns:a16="http://schemas.microsoft.com/office/drawing/2014/main" id="{1F900096-F830-8547-8203-4815F408ED1B}"/>
              </a:ext>
            </a:extLst>
          </p:cNvPr>
          <p:cNvSpPr txBox="1"/>
          <p:nvPr userDrawn="1"/>
        </p:nvSpPr>
        <p:spPr>
          <a:xfrm>
            <a:off x="1800443" y="1089350"/>
            <a:ext cx="4714866" cy="147732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9600" b="1">
                <a:solidFill>
                  <a:srgbClr val="FFFFFF"/>
                </a:solidFill>
                <a:latin typeface="Times New Roman"/>
              </a:rPr>
              <a:t>“</a:t>
            </a:r>
            <a:endParaRPr lang="en-US" sz="9600" b="1">
              <a:solidFill>
                <a:srgbClr val="FFFFFF"/>
              </a:solidFill>
              <a:latin typeface="Times New Roman"/>
            </a:endParaRPr>
          </a:p>
        </p:txBody>
      </p:sp>
    </p:spTree>
    <p:extLst>
      <p:ext uri="{BB962C8B-B14F-4D97-AF65-F5344CB8AC3E}">
        <p14:creationId xmlns:p14="http://schemas.microsoft.com/office/powerpoint/2010/main" val="200899727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Top White">
    <p:spTree>
      <p:nvGrpSpPr>
        <p:cNvPr id="1" name=""/>
        <p:cNvGrpSpPr/>
        <p:nvPr/>
      </p:nvGrpSpPr>
      <p:grpSpPr>
        <a:xfrm>
          <a:off x="0" y="0"/>
          <a:ext cx="0" cy="0"/>
          <a:chOff x="0" y="0"/>
          <a:chExt cx="0" cy="0"/>
        </a:xfrm>
      </p:grpSpPr>
      <p:sp>
        <p:nvSpPr>
          <p:cNvPr id="30" name="Rectangle"/>
          <p:cNvSpPr/>
          <p:nvPr/>
        </p:nvSpPr>
        <p:spPr>
          <a:xfrm>
            <a:off x="-1" y="311"/>
            <a:ext cx="12192001" cy="1052187"/>
          </a:xfrm>
          <a:prstGeom prst="rect">
            <a:avLst/>
          </a:prstGeom>
          <a:blipFill>
            <a:blip r:embed="rId2"/>
          </a:blipFill>
          <a:ln w="12700">
            <a:miter lim="400000"/>
          </a:ln>
        </p:spPr>
        <p:txBody>
          <a:bodyPr lIns="25400" tIns="25400" rIns="25400" bIns="25400" anchor="ctr"/>
          <a:lstStyle/>
          <a:p>
            <a:pPr>
              <a:spcBef>
                <a:spcPts val="0"/>
              </a:spcBef>
              <a:defRPr sz="3600" cap="all" baseline="-33333">
                <a:solidFill>
                  <a:srgbClr val="0D213E"/>
                </a:solidFill>
                <a:latin typeface="+mn-lt"/>
                <a:ea typeface="+mn-ea"/>
                <a:cs typeface="+mn-cs"/>
                <a:sym typeface="DIN Condensed Bold"/>
              </a:defRPr>
            </a:pPr>
            <a:endParaRPr sz="1800"/>
          </a:p>
        </p:txBody>
      </p:sp>
      <p:sp>
        <p:nvSpPr>
          <p:cNvPr id="31" name="Title Text"/>
          <p:cNvSpPr txBox="1">
            <a:spLocks noGrp="1"/>
          </p:cNvSpPr>
          <p:nvPr>
            <p:ph type="title"/>
          </p:nvPr>
        </p:nvSpPr>
        <p:spPr>
          <a:xfrm>
            <a:off x="184746" y="-9377"/>
            <a:ext cx="11822510" cy="1052187"/>
          </a:xfrm>
          <a:prstGeom prst="rect">
            <a:avLst/>
          </a:prstGeom>
        </p:spPr>
        <p:txBody>
          <a:bodyPr lIns="508000" tIns="508000" rIns="508000" bIns="508000"/>
          <a:lstStyle>
            <a:lvl1pPr algn="l">
              <a:spcBef>
                <a:spcPts val="600"/>
              </a:spcBef>
              <a:defRPr sz="3000" baseline="-33333"/>
            </a:lvl1p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93145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descr="A picture containing text, sign, gauge&#10;&#10;Description automatically generated">
            <a:extLst>
              <a:ext uri="{FF2B5EF4-FFF2-40B4-BE49-F238E27FC236}">
                <a16:creationId xmlns:a16="http://schemas.microsoft.com/office/drawing/2014/main" id="{9B2001E9-A658-E840-B60C-1C9C75A1BBB1}"/>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cxnSp>
        <p:nvCxnSpPr>
          <p:cNvPr id="9" name="Straight Arrow Connector 8">
            <a:extLst>
              <a:ext uri="{FF2B5EF4-FFF2-40B4-BE49-F238E27FC236}">
                <a16:creationId xmlns:a16="http://schemas.microsoft.com/office/drawing/2014/main" id="{0CC374AA-1FF8-784C-B8BF-ED1CCEDEB981}"/>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C9A86A-5444-974C-B2B1-584105E2BCCD}"/>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282679074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3260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blu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57256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Picture 9" descr="A picture containing text, sign&#10;&#10;Description automatically generated">
            <a:extLst>
              <a:ext uri="{FF2B5EF4-FFF2-40B4-BE49-F238E27FC236}">
                <a16:creationId xmlns:a16="http://schemas.microsoft.com/office/drawing/2014/main" id="{A9EEBC7B-1B1F-794A-8123-9CC346AB0DF2}"/>
              </a:ext>
            </a:extLst>
          </p:cNvPr>
          <p:cNvPicPr>
            <a:picLocks noChangeAspect="1"/>
          </p:cNvPicPr>
          <p:nvPr userDrawn="1"/>
        </p:nvPicPr>
        <p:blipFill>
          <a:blip r:embed="rId2"/>
          <a:stretch>
            <a:fillRect/>
          </a:stretch>
        </p:blipFill>
        <p:spPr>
          <a:xfrm>
            <a:off x="3581400" y="3149100"/>
            <a:ext cx="5029201" cy="559801"/>
          </a:xfrm>
          <a:prstGeom prst="rect">
            <a:avLst/>
          </a:prstGeom>
        </p:spPr>
      </p:pic>
    </p:spTree>
    <p:extLst>
      <p:ext uri="{BB962C8B-B14F-4D97-AF65-F5344CB8AC3E}">
        <p14:creationId xmlns:p14="http://schemas.microsoft.com/office/powerpoint/2010/main" val="2177213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blue)">
    <p:bg>
      <p:bgRef idx="1001">
        <a:schemeClr val="bg1"/>
      </p:bgRef>
    </p:bg>
    <p:spTree>
      <p:nvGrpSpPr>
        <p:cNvPr id="1" name=""/>
        <p:cNvGrpSpPr/>
        <p:nvPr/>
      </p:nvGrpSpPr>
      <p:grpSpPr>
        <a:xfrm>
          <a:off x="0" y="0"/>
          <a:ext cx="0" cy="0"/>
          <a:chOff x="0" y="0"/>
          <a:chExt cx="0" cy="0"/>
        </a:xfrm>
      </p:grpSpPr>
      <p:pic>
        <p:nvPicPr>
          <p:cNvPr id="2" name="Picture 11" descr="A picture containing text, clipart&#10;&#10;Description automatically generated">
            <a:extLst>
              <a:ext uri="{FF2B5EF4-FFF2-40B4-BE49-F238E27FC236}">
                <a16:creationId xmlns:a16="http://schemas.microsoft.com/office/drawing/2014/main" id="{CFE31AD7-0FBD-0447-AFF8-54DB77ABCBC2}"/>
              </a:ext>
            </a:extLst>
          </p:cNvPr>
          <p:cNvPicPr>
            <a:picLocks noChangeAspect="1"/>
          </p:cNvPicPr>
          <p:nvPr userDrawn="1"/>
        </p:nvPicPr>
        <p:blipFill>
          <a:blip r:embed="rId2"/>
          <a:stretch>
            <a:fillRect/>
          </a:stretch>
        </p:blipFill>
        <p:spPr>
          <a:xfrm>
            <a:off x="3583588" y="3145867"/>
            <a:ext cx="5024824" cy="566265"/>
          </a:xfrm>
          <a:prstGeom prst="rect">
            <a:avLst/>
          </a:prstGeom>
        </p:spPr>
      </p:pic>
    </p:spTree>
    <p:extLst>
      <p:ext uri="{BB962C8B-B14F-4D97-AF65-F5344CB8AC3E}">
        <p14:creationId xmlns:p14="http://schemas.microsoft.com/office/powerpoint/2010/main" val="223123695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figure">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CD7F6889-5462-7742-BF27-B1AE9FEF6E50}"/>
              </a:ext>
            </a:extLst>
          </p:cNvPr>
          <p:cNvSpPr>
            <a:spLocks noGrp="1"/>
          </p:cNvSpPr>
          <p:nvPr>
            <p:ph type="body" sz="quarter" idx="10"/>
          </p:nvPr>
        </p:nvSpPr>
        <p:spPr>
          <a:xfrm>
            <a:off x="987552" y="4108830"/>
            <a:ext cx="10216897"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7" name="Text Placeholder 4">
            <a:extLst>
              <a:ext uri="{FF2B5EF4-FFF2-40B4-BE49-F238E27FC236}">
                <a16:creationId xmlns:a16="http://schemas.microsoft.com/office/drawing/2014/main" id="{663F2A19-2B9E-1C48-8D9A-B259A79E4EE6}"/>
              </a:ext>
            </a:extLst>
          </p:cNvPr>
          <p:cNvSpPr>
            <a:spLocks noGrp="1"/>
          </p:cNvSpPr>
          <p:nvPr>
            <p:ph type="body" sz="quarter" idx="12" hasCustomPrompt="1"/>
          </p:nvPr>
        </p:nvSpPr>
        <p:spPr>
          <a:xfrm>
            <a:off x="987552" y="2137922"/>
            <a:ext cx="10216897"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spTree>
    <p:extLst>
      <p:ext uri="{BB962C8B-B14F-4D97-AF65-F5344CB8AC3E}">
        <p14:creationId xmlns:p14="http://schemas.microsoft.com/office/powerpoint/2010/main" val="14010816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figure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8E93A06-874C-804B-A29B-D5BEC4AF426F}"/>
              </a:ext>
            </a:extLst>
          </p:cNvPr>
          <p:cNvSpPr>
            <a:spLocks noGrp="1"/>
          </p:cNvSpPr>
          <p:nvPr>
            <p:ph type="body" sz="quarter" idx="10"/>
          </p:nvPr>
        </p:nvSpPr>
        <p:spPr>
          <a:xfrm>
            <a:off x="890015"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7" name="Text Placeholder 4">
            <a:extLst>
              <a:ext uri="{FF2B5EF4-FFF2-40B4-BE49-F238E27FC236}">
                <a16:creationId xmlns:a16="http://schemas.microsoft.com/office/drawing/2014/main" id="{FB27C7BA-4F9E-5948-B8A3-AAD899F67AC4}"/>
              </a:ext>
            </a:extLst>
          </p:cNvPr>
          <p:cNvSpPr>
            <a:spLocks noGrp="1"/>
          </p:cNvSpPr>
          <p:nvPr>
            <p:ph type="body" sz="quarter" idx="11"/>
          </p:nvPr>
        </p:nvSpPr>
        <p:spPr>
          <a:xfrm>
            <a:off x="6608067" y="4108830"/>
            <a:ext cx="4693918" cy="548514"/>
          </a:xfrm>
        </p:spPr>
        <p:txBody>
          <a:bodyPr>
            <a:noAutofit/>
          </a:bodyPr>
          <a:lstStyle>
            <a:lvl1pPr marL="0" indent="0" algn="ctr">
              <a:buNone/>
              <a:defRPr sz="2400" b="0">
                <a:solidFill>
                  <a:schemeClr val="accent1"/>
                </a:solidFill>
              </a:defRPr>
            </a:lvl1pPr>
            <a:lvl2pPr marL="456926" indent="0">
              <a:buNone/>
              <a:defRPr/>
            </a:lvl2pPr>
            <a:lvl3pPr marL="913852" indent="0">
              <a:buNone/>
              <a:defRPr/>
            </a:lvl3pPr>
            <a:lvl4pPr marL="1370778" indent="0">
              <a:buNone/>
              <a:defRPr/>
            </a:lvl4pPr>
            <a:lvl5pPr marL="1827704" indent="0">
              <a:buNone/>
              <a:defRPr/>
            </a:lvl5pPr>
          </a:lstStyle>
          <a:p>
            <a:pPr lvl="0"/>
            <a:r>
              <a:rPr lang="en-GB"/>
              <a:t>Click to edit Master text styles</a:t>
            </a:r>
          </a:p>
        </p:txBody>
      </p:sp>
      <p:sp>
        <p:nvSpPr>
          <p:cNvPr id="8" name="Text Placeholder 4">
            <a:extLst>
              <a:ext uri="{FF2B5EF4-FFF2-40B4-BE49-F238E27FC236}">
                <a16:creationId xmlns:a16="http://schemas.microsoft.com/office/drawing/2014/main" id="{965834DF-1336-8549-877A-DF19F37D0499}"/>
              </a:ext>
            </a:extLst>
          </p:cNvPr>
          <p:cNvSpPr>
            <a:spLocks noGrp="1"/>
          </p:cNvSpPr>
          <p:nvPr>
            <p:ph type="body" sz="quarter" idx="12" hasCustomPrompt="1"/>
          </p:nvPr>
        </p:nvSpPr>
        <p:spPr>
          <a:xfrm>
            <a:off x="890015"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sp>
        <p:nvSpPr>
          <p:cNvPr id="9" name="Text Placeholder 4">
            <a:extLst>
              <a:ext uri="{FF2B5EF4-FFF2-40B4-BE49-F238E27FC236}">
                <a16:creationId xmlns:a16="http://schemas.microsoft.com/office/drawing/2014/main" id="{01795FD6-393F-5A4E-8136-60AD38CF67FF}"/>
              </a:ext>
            </a:extLst>
          </p:cNvPr>
          <p:cNvSpPr>
            <a:spLocks noGrp="1"/>
          </p:cNvSpPr>
          <p:nvPr>
            <p:ph type="body" sz="quarter" idx="13" hasCustomPrompt="1"/>
          </p:nvPr>
        </p:nvSpPr>
        <p:spPr>
          <a:xfrm>
            <a:off x="6608067" y="2137922"/>
            <a:ext cx="4693918" cy="1839592"/>
          </a:xfrm>
        </p:spPr>
        <p:txBody>
          <a:bodyPr>
            <a:noAutofit/>
          </a:bodyPr>
          <a:lstStyle>
            <a:lvl1pPr marL="0" indent="0" algn="ctr">
              <a:buNone/>
              <a:defRPr sz="15000" b="1">
                <a:solidFill>
                  <a:schemeClr val="tx1"/>
                </a:solidFill>
              </a:defRPr>
            </a:lvl1pPr>
            <a:lvl2pPr marL="456926" indent="0">
              <a:buNone/>
              <a:defRPr/>
            </a:lvl2pPr>
            <a:lvl3pPr marL="913852" indent="0">
              <a:buNone/>
              <a:defRPr/>
            </a:lvl3pPr>
            <a:lvl4pPr marL="1370778" indent="0">
              <a:buNone/>
              <a:defRPr/>
            </a:lvl4pPr>
            <a:lvl5pPr marL="1827704" indent="0">
              <a:buNone/>
              <a:defRPr/>
            </a:lvl5pPr>
          </a:lstStyle>
          <a:p>
            <a:r>
              <a:rPr lang="en-US"/>
              <a:t>#</a:t>
            </a:r>
          </a:p>
        </p:txBody>
      </p:sp>
      <p:cxnSp>
        <p:nvCxnSpPr>
          <p:cNvPr id="10" name="Straight Arrow Connector 9">
            <a:extLst>
              <a:ext uri="{FF2B5EF4-FFF2-40B4-BE49-F238E27FC236}">
                <a16:creationId xmlns:a16="http://schemas.microsoft.com/office/drawing/2014/main" id="{0BD740F7-4458-3842-8BA8-0BAD3C11DF21}"/>
              </a:ext>
            </a:extLst>
          </p:cNvPr>
          <p:cNvCxnSpPr>
            <a:cxnSpLocks/>
          </p:cNvCxnSpPr>
          <p:nvPr userDrawn="1"/>
        </p:nvCxnSpPr>
        <p:spPr>
          <a:xfrm flipH="1" flipV="1">
            <a:off x="6085016" y="1894703"/>
            <a:ext cx="20593" cy="3068594"/>
          </a:xfrm>
          <a:prstGeom prst="straightConnector1">
            <a:avLst/>
          </a:prstGeom>
          <a:ln w="12700">
            <a:solidFill>
              <a:srgbClr val="9EBA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1479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brandin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EB3D9A7-93EE-6147-979E-ADC19AB84C7E}"/>
              </a:ext>
            </a:extLst>
          </p:cNvPr>
          <p:cNvCxnSpPr/>
          <p:nvPr userDrawn="1"/>
        </p:nvCxnSpPr>
        <p:spPr>
          <a:xfrm flipH="1">
            <a:off x="642078" y="-1250"/>
            <a:ext cx="12491" cy="6851753"/>
          </a:xfrm>
          <a:prstGeom prst="straightConnector1">
            <a:avLst/>
          </a:prstGeom>
          <a:ln>
            <a:solidFill>
              <a:srgbClr val="CED9E1"/>
            </a:solidFill>
          </a:ln>
        </p:spPr>
        <p:style>
          <a:lnRef idx="1">
            <a:schemeClr val="accent1"/>
          </a:lnRef>
          <a:fillRef idx="0">
            <a:schemeClr val="accent1"/>
          </a:fillRef>
          <a:effectRef idx="0">
            <a:schemeClr val="accent1"/>
          </a:effectRef>
          <a:fontRef idx="minor">
            <a:schemeClr val="tx1"/>
          </a:fontRef>
        </p:style>
      </p:cxnSp>
      <p:pic>
        <p:nvPicPr>
          <p:cNvPr id="7" name="Picture 7" descr="A picture containing text, sign, gauge&#10;&#10;Description automatically generated">
            <a:extLst>
              <a:ext uri="{FF2B5EF4-FFF2-40B4-BE49-F238E27FC236}">
                <a16:creationId xmlns:a16="http://schemas.microsoft.com/office/drawing/2014/main" id="{CB21C770-B2AE-FB4F-911A-A46B3F570D09}"/>
              </a:ext>
            </a:extLst>
          </p:cNvPr>
          <p:cNvPicPr>
            <a:picLocks noChangeAspect="1"/>
          </p:cNvPicPr>
          <p:nvPr userDrawn="1"/>
        </p:nvPicPr>
        <p:blipFill>
          <a:blip r:embed="rId2"/>
          <a:stretch>
            <a:fillRect/>
          </a:stretch>
        </p:blipFill>
        <p:spPr>
          <a:xfrm rot="16200000">
            <a:off x="-381625" y="5599765"/>
            <a:ext cx="1412823" cy="186751"/>
          </a:xfrm>
          <a:prstGeom prst="rect">
            <a:avLst/>
          </a:prstGeom>
        </p:spPr>
      </p:pic>
      <p:sp>
        <p:nvSpPr>
          <p:cNvPr id="8" name="TextBox 7">
            <a:extLst>
              <a:ext uri="{FF2B5EF4-FFF2-40B4-BE49-F238E27FC236}">
                <a16:creationId xmlns:a16="http://schemas.microsoft.com/office/drawing/2014/main" id="{FD2032D9-B9DD-1F40-830F-8F3FF57AFB7A}"/>
              </a:ext>
            </a:extLst>
          </p:cNvPr>
          <p:cNvSpPr txBox="1"/>
          <p:nvPr userDrawn="1"/>
        </p:nvSpPr>
        <p:spPr>
          <a:xfrm>
            <a:off x="1" y="339776"/>
            <a:ext cx="654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fld id="{F549950C-33DB-A847-810F-D4F527243BD6}" type="slidenum">
              <a:rPr lang="en-US" smtClean="0">
                <a:solidFill>
                  <a:srgbClr val="CED9E1"/>
                </a:solidFill>
                <a:latin typeface="Barlow"/>
              </a:rPr>
              <a:pPr algn="ctr"/>
              <a:t>‹#›</a:t>
            </a:fld>
            <a:endParaRPr lang="en-US">
              <a:solidFill>
                <a:srgbClr val="CED9E1"/>
              </a:solidFill>
              <a:latin typeface="Barlow"/>
              <a:cs typeface="Calibri"/>
            </a:endParaRPr>
          </a:p>
        </p:txBody>
      </p:sp>
    </p:spTree>
    <p:extLst>
      <p:ext uri="{BB962C8B-B14F-4D97-AF65-F5344CB8AC3E}">
        <p14:creationId xmlns:p14="http://schemas.microsoft.com/office/powerpoint/2010/main" val="24204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609502"/>
      </p:ext>
    </p:extLst>
  </p:cSld>
  <p:clrMap bg1="lt1" tx1="dk1" bg2="lt2" tx2="dk2" accent1="accent1" accent2="accent2" accent3="accent3" accent4="accent4" accent5="accent5" accent6="accent6" hlink="hlink" folHlink="folHlink"/>
  <p:sldLayoutIdLst>
    <p:sldLayoutId id="2147483673" r:id="rId1"/>
    <p:sldLayoutId id="2147483675" r:id="rId2"/>
    <p:sldLayoutId id="2147483679" r:id="rId3"/>
    <p:sldLayoutId id="2147483697" r:id="rId4"/>
    <p:sldLayoutId id="2147483699" r:id="rId5"/>
    <p:sldLayoutId id="2147483698" r:id="rId6"/>
    <p:sldLayoutId id="2147483695" r:id="rId7"/>
    <p:sldLayoutId id="2147483696" r:id="rId8"/>
    <p:sldLayoutId id="2147483688" r:id="rId9"/>
    <p:sldLayoutId id="2147483692" r:id="rId10"/>
    <p:sldLayoutId id="2147483684" r:id="rId11"/>
    <p:sldLayoutId id="2147483678" r:id="rId12"/>
    <p:sldLayoutId id="2147483693" r:id="rId13"/>
    <p:sldLayoutId id="2147483694" r:id="rId14"/>
    <p:sldLayoutId id="2147483690" r:id="rId15"/>
    <p:sldLayoutId id="2147483687" r:id="rId16"/>
    <p:sldLayoutId id="2147483686" r:id="rId17"/>
    <p:sldLayoutId id="2147483700" r:id="rId18"/>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Barlow"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Barlow"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Barlow"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Barlow"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tif"/><Relationship Id="rId3" Type="http://schemas.openxmlformats.org/officeDocument/2006/relationships/image" Target="../media/image21.tif"/><Relationship Id="rId7" Type="http://schemas.openxmlformats.org/officeDocument/2006/relationships/image" Target="../media/image25.tif"/><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4.tif"/><Relationship Id="rId5" Type="http://schemas.openxmlformats.org/officeDocument/2006/relationships/image" Target="../media/image23.tif"/><Relationship Id="rId4" Type="http://schemas.openxmlformats.org/officeDocument/2006/relationships/image" Target="../media/image22.tif"/></Relationships>
</file>

<file path=ppt/slides/_rels/slide13.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0.tif"/><Relationship Id="rId5" Type="http://schemas.openxmlformats.org/officeDocument/2006/relationships/image" Target="../media/image29.tif"/><Relationship Id="rId4" Type="http://schemas.openxmlformats.org/officeDocument/2006/relationships/image" Target="../media/image28.t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8" Type="http://schemas.openxmlformats.org/officeDocument/2006/relationships/image" Target="../media/image38.tif"/><Relationship Id="rId3" Type="http://schemas.openxmlformats.org/officeDocument/2006/relationships/image" Target="../media/image25.tif"/><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tif"/><Relationship Id="rId4" Type="http://schemas.openxmlformats.org/officeDocument/2006/relationships/image" Target="../media/image26.t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A9AF8E-9505-40DE-8C63-3DA140BE98AF}"/>
              </a:ext>
            </a:extLst>
          </p:cNvPr>
          <p:cNvSpPr/>
          <p:nvPr/>
        </p:nvSpPr>
        <p:spPr>
          <a:xfrm>
            <a:off x="4996" y="4997"/>
            <a:ext cx="12185753" cy="6857998"/>
          </a:xfrm>
          <a:prstGeom prst="rect">
            <a:avLst/>
          </a:prstGeom>
          <a:gradFill>
            <a:gsLst>
              <a:gs pos="0">
                <a:srgbClr val="F8FAFC">
                  <a:alpha val="0"/>
                  <a:lumMod val="0"/>
                  <a:lumOff val="100000"/>
                </a:srgbClr>
              </a:gs>
              <a:gs pos="100000">
                <a:srgbClr val="6795B4"/>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671AC8-306D-4043-A96F-6BE484AD5E24}"/>
              </a:ext>
            </a:extLst>
          </p:cNvPr>
          <p:cNvSpPr txBox="1"/>
          <p:nvPr/>
        </p:nvSpPr>
        <p:spPr>
          <a:xfrm>
            <a:off x="849080" y="1730095"/>
            <a:ext cx="65133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3600" dirty="0">
                <a:solidFill>
                  <a:srgbClr val="1B3A52"/>
                </a:solidFill>
                <a:latin typeface="Barlow"/>
                <a:ea typeface="+mn-lt"/>
                <a:cs typeface="+mn-lt"/>
              </a:rPr>
              <a:t>AI, ML, And Deep Learning Demystified</a:t>
            </a:r>
          </a:p>
        </p:txBody>
      </p:sp>
      <p:pic>
        <p:nvPicPr>
          <p:cNvPr id="5" name="Picture 9" descr="A picture containing text, sign&#10;&#10;Description automatically generated">
            <a:extLst>
              <a:ext uri="{FF2B5EF4-FFF2-40B4-BE49-F238E27FC236}">
                <a16:creationId xmlns:a16="http://schemas.microsoft.com/office/drawing/2014/main" id="{1A07FBF5-FBB1-5246-B66A-ED4F0B510724}"/>
              </a:ext>
            </a:extLst>
          </p:cNvPr>
          <p:cNvPicPr>
            <a:picLocks noChangeAspect="1"/>
          </p:cNvPicPr>
          <p:nvPr/>
        </p:nvPicPr>
        <p:blipFill>
          <a:blip r:embed="rId3"/>
          <a:stretch>
            <a:fillRect/>
          </a:stretch>
        </p:blipFill>
        <p:spPr>
          <a:xfrm>
            <a:off x="849080" y="887728"/>
            <a:ext cx="5029201" cy="559801"/>
          </a:xfrm>
          <a:prstGeom prst="rect">
            <a:avLst/>
          </a:prstGeom>
        </p:spPr>
      </p:pic>
      <p:pic>
        <p:nvPicPr>
          <p:cNvPr id="6" name="Picture 5" descr="A close-up of a circuit board&#10;&#10;Description automatically generated with medium confidence">
            <a:extLst>
              <a:ext uri="{FF2B5EF4-FFF2-40B4-BE49-F238E27FC236}">
                <a16:creationId xmlns:a16="http://schemas.microsoft.com/office/drawing/2014/main" id="{A434E1DD-3027-4042-8A93-A36BDDACD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6815" y="2577116"/>
            <a:ext cx="2640342" cy="3078095"/>
          </a:xfrm>
          <a:prstGeom prst="rect">
            <a:avLst/>
          </a:prstGeom>
          <a:effectLst>
            <a:outerShdw blurRad="311348" sx="102000" sy="102000" algn="ctr" rotWithShape="0">
              <a:prstClr val="black">
                <a:alpha val="27965"/>
              </a:prstClr>
            </a:outerShdw>
          </a:effectLst>
        </p:spPr>
      </p:pic>
    </p:spTree>
    <p:extLst>
      <p:ext uri="{BB962C8B-B14F-4D97-AF65-F5344CB8AC3E}">
        <p14:creationId xmlns:p14="http://schemas.microsoft.com/office/powerpoint/2010/main" val="839297942"/>
      </p:ext>
    </p:extLst>
  </p:cSld>
  <p:clrMapOvr>
    <a:masterClrMapping/>
  </p:clrMapOvr>
  <mc:AlternateContent xmlns:mc="http://schemas.openxmlformats.org/markup-compatibility/2006" xmlns:p14="http://schemas.microsoft.com/office/powerpoint/2010/main">
    <mc:Choice Requires="p14">
      <p:transition spd="slow" p14:dur="2000" advTm="4354"/>
    </mc:Choice>
    <mc:Fallback xmlns="">
      <p:transition spd="slow" advTm="435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Machine Learning isn’t “done” in any one place"/>
          <p:cNvSpPr txBox="1">
            <a:spLocks noGrp="1"/>
          </p:cNvSpPr>
          <p:nvPr>
            <p:ph type="title"/>
          </p:nvPr>
        </p:nvSpPr>
        <p:spPr>
          <a:prstGeom prst="rect">
            <a:avLst/>
          </a:prstGeom>
        </p:spPr>
        <p:txBody>
          <a:bodyPr>
            <a:normAutofit/>
          </a:bodyPr>
          <a:lstStyle/>
          <a:p>
            <a:r>
              <a:t>Machine Learning isn’t “done” in any one place</a:t>
            </a:r>
          </a:p>
        </p:txBody>
      </p:sp>
      <p:sp>
        <p:nvSpPr>
          <p:cNvPr id="2" name="Text Placeholder 1">
            <a:extLst>
              <a:ext uri="{FF2B5EF4-FFF2-40B4-BE49-F238E27FC236}">
                <a16:creationId xmlns:a16="http://schemas.microsoft.com/office/drawing/2014/main" id="{455EB72C-40F5-A548-AD62-D8539801EC8B}"/>
              </a:ext>
            </a:extLst>
          </p:cNvPr>
          <p:cNvSpPr>
            <a:spLocks noGrp="1"/>
          </p:cNvSpPr>
          <p:nvPr>
            <p:ph type="body"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noun_knowledge inference_2475095.png" descr="noun_knowledge inference_2475095.png"/>
          <p:cNvPicPr>
            <a:picLocks noChangeAspect="1"/>
          </p:cNvPicPr>
          <p:nvPr/>
        </p:nvPicPr>
        <p:blipFill>
          <a:blip r:embed="rId3"/>
          <a:stretch>
            <a:fillRect/>
          </a:stretch>
        </p:blipFill>
        <p:spPr>
          <a:xfrm>
            <a:off x="8241019" y="2731967"/>
            <a:ext cx="3950981" cy="3950981"/>
          </a:xfrm>
          <a:prstGeom prst="rect">
            <a:avLst/>
          </a:prstGeom>
          <a:ln w="12700">
            <a:miter lim="400000"/>
          </a:ln>
        </p:spPr>
      </p:pic>
      <p:pic>
        <p:nvPicPr>
          <p:cNvPr id="501" name="noun_training_2201883.png" descr="noun_training_2201883.png"/>
          <p:cNvPicPr>
            <a:picLocks noChangeAspect="1"/>
          </p:cNvPicPr>
          <p:nvPr/>
        </p:nvPicPr>
        <p:blipFill>
          <a:blip r:embed="rId4"/>
          <a:stretch>
            <a:fillRect/>
          </a:stretch>
        </p:blipFill>
        <p:spPr>
          <a:xfrm>
            <a:off x="4335602" y="3026970"/>
            <a:ext cx="3520796" cy="3520796"/>
          </a:xfrm>
          <a:prstGeom prst="rect">
            <a:avLst/>
          </a:prstGeom>
          <a:ln w="12700">
            <a:miter lim="400000"/>
          </a:ln>
        </p:spPr>
      </p:pic>
      <p:sp>
        <p:nvSpPr>
          <p:cNvPr id="488" name="ML = Development, Training, Inference"/>
          <p:cNvSpPr txBox="1">
            <a:spLocks noGrp="1"/>
          </p:cNvSpPr>
          <p:nvPr>
            <p:ph type="title"/>
          </p:nvPr>
        </p:nvSpPr>
        <p:spPr>
          <a:prstGeom prst="rect">
            <a:avLst/>
          </a:prstGeom>
        </p:spPr>
        <p:txBody>
          <a:bodyPr>
            <a:normAutofit/>
          </a:bodyPr>
          <a:lstStyle/>
          <a:p>
            <a:r>
              <a:t>ML = Development, Training, Inference</a:t>
            </a:r>
          </a:p>
        </p:txBody>
      </p:sp>
      <p:sp>
        <p:nvSpPr>
          <p:cNvPr id="489" name="1"/>
          <p:cNvSpPr txBox="1"/>
          <p:nvPr/>
        </p:nvSpPr>
        <p:spPr>
          <a:xfrm>
            <a:off x="1749476" y="1501714"/>
            <a:ext cx="48410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dirty="0"/>
              <a:t>1</a:t>
            </a:r>
          </a:p>
        </p:txBody>
      </p:sp>
      <p:sp>
        <p:nvSpPr>
          <p:cNvPr id="490" name="2"/>
          <p:cNvSpPr txBox="1"/>
          <p:nvPr/>
        </p:nvSpPr>
        <p:spPr>
          <a:xfrm>
            <a:off x="5831205" y="1492401"/>
            <a:ext cx="48410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a:t>2</a:t>
            </a:r>
          </a:p>
        </p:txBody>
      </p:sp>
      <p:sp>
        <p:nvSpPr>
          <p:cNvPr id="491" name="3"/>
          <p:cNvSpPr txBox="1"/>
          <p:nvPr/>
        </p:nvSpPr>
        <p:spPr>
          <a:xfrm>
            <a:off x="9912934" y="1492401"/>
            <a:ext cx="48410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a:t>3</a:t>
            </a:r>
          </a:p>
        </p:txBody>
      </p:sp>
      <p:cxnSp>
        <p:nvCxnSpPr>
          <p:cNvPr id="492" name="Connection Line"/>
          <p:cNvCxnSpPr>
            <a:stCxn id="489" idx="0"/>
            <a:endCxn id="491" idx="0"/>
          </p:cNvCxnSpPr>
          <p:nvPr/>
        </p:nvCxnSpPr>
        <p:spPr>
          <a:xfrm flipV="1">
            <a:off x="1991530" y="1492401"/>
            <a:ext cx="8163458" cy="9313"/>
          </a:xfrm>
          <a:prstGeom prst="straightConnector1">
            <a:avLst/>
          </a:prstGeom>
          <a:ln w="50800">
            <a:solidFill>
              <a:srgbClr val="DCDEE0"/>
            </a:solidFill>
            <a:miter lim="400000"/>
          </a:ln>
        </p:spPr>
      </p:cxnSp>
      <p:sp>
        <p:nvSpPr>
          <p:cNvPr id="493" name="Development"/>
          <p:cNvSpPr txBox="1"/>
          <p:nvPr/>
        </p:nvSpPr>
        <p:spPr>
          <a:xfrm>
            <a:off x="977484" y="2816403"/>
            <a:ext cx="206627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r>
              <a:rPr sz="3100" dirty="0"/>
              <a:t>Development</a:t>
            </a:r>
          </a:p>
        </p:txBody>
      </p:sp>
      <p:sp>
        <p:nvSpPr>
          <p:cNvPr id="494" name="Training"/>
          <p:cNvSpPr txBox="1"/>
          <p:nvPr/>
        </p:nvSpPr>
        <p:spPr>
          <a:xfrm>
            <a:off x="5430754" y="2768727"/>
            <a:ext cx="1330492"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r>
              <a:rPr sz="3100" dirty="0"/>
              <a:t>Training</a:t>
            </a:r>
          </a:p>
        </p:txBody>
      </p:sp>
      <p:sp>
        <p:nvSpPr>
          <p:cNvPr id="495" name="Inference"/>
          <p:cNvSpPr txBox="1"/>
          <p:nvPr/>
        </p:nvSpPr>
        <p:spPr>
          <a:xfrm>
            <a:off x="9370309" y="2731967"/>
            <a:ext cx="1578958"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r>
              <a:rPr sz="3100" dirty="0"/>
              <a:t>Inference</a:t>
            </a:r>
          </a:p>
        </p:txBody>
      </p:sp>
      <p:sp>
        <p:nvSpPr>
          <p:cNvPr id="496" name="Line"/>
          <p:cNvSpPr/>
          <p:nvPr/>
        </p:nvSpPr>
        <p:spPr>
          <a:xfrm flipV="1">
            <a:off x="3943654"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497" name="Line"/>
          <p:cNvSpPr/>
          <p:nvPr/>
        </p:nvSpPr>
        <p:spPr>
          <a:xfrm flipV="1">
            <a:off x="8443697"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498" name="Line"/>
          <p:cNvSpPr/>
          <p:nvPr/>
        </p:nvSpPr>
        <p:spPr>
          <a:xfrm flipV="1">
            <a:off x="3943654"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499" name="Line"/>
          <p:cNvSpPr/>
          <p:nvPr/>
        </p:nvSpPr>
        <p:spPr>
          <a:xfrm flipV="1">
            <a:off x="8443697"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pic>
        <p:nvPicPr>
          <p:cNvPr id="500" name="noun_coder_2588724.png" descr="noun_coder_2588724.png"/>
          <p:cNvPicPr>
            <a:picLocks noChangeAspect="1"/>
          </p:cNvPicPr>
          <p:nvPr/>
        </p:nvPicPr>
        <p:blipFill>
          <a:blip r:embed="rId5"/>
          <a:stretch>
            <a:fillRect/>
          </a:stretch>
        </p:blipFill>
        <p:spPr>
          <a:xfrm>
            <a:off x="458461" y="3155298"/>
            <a:ext cx="3104318" cy="3104318"/>
          </a:xfrm>
          <a:prstGeom prst="rect">
            <a:avLst/>
          </a:prstGeom>
          <a:ln w="12700">
            <a:miter lim="400000"/>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Model Creation Tools"/>
          <p:cNvSpPr txBox="1">
            <a:spLocks noGrp="1"/>
          </p:cNvSpPr>
          <p:nvPr>
            <p:ph type="title"/>
          </p:nvPr>
        </p:nvSpPr>
        <p:spPr>
          <a:prstGeom prst="rect">
            <a:avLst/>
          </a:prstGeom>
        </p:spPr>
        <p:txBody>
          <a:bodyPr>
            <a:normAutofit/>
          </a:bodyPr>
          <a:lstStyle/>
          <a:p>
            <a:r>
              <a:t>Model Creation Tools</a:t>
            </a:r>
          </a:p>
        </p:txBody>
      </p:sp>
      <p:pic>
        <p:nvPicPr>
          <p:cNvPr id="507" name="Image" descr="Image"/>
          <p:cNvPicPr>
            <a:picLocks noChangeAspect="1"/>
          </p:cNvPicPr>
          <p:nvPr/>
        </p:nvPicPr>
        <p:blipFill>
          <a:blip r:embed="rId3"/>
          <a:stretch>
            <a:fillRect/>
          </a:stretch>
        </p:blipFill>
        <p:spPr>
          <a:xfrm>
            <a:off x="615348" y="1315811"/>
            <a:ext cx="3744256" cy="1482102"/>
          </a:xfrm>
          <a:prstGeom prst="rect">
            <a:avLst/>
          </a:prstGeom>
          <a:ln w="12700">
            <a:miter lim="400000"/>
          </a:ln>
        </p:spPr>
      </p:pic>
      <p:pic>
        <p:nvPicPr>
          <p:cNvPr id="508" name="Image" descr="Image"/>
          <p:cNvPicPr>
            <a:picLocks noChangeAspect="1"/>
          </p:cNvPicPr>
          <p:nvPr/>
        </p:nvPicPr>
        <p:blipFill>
          <a:blip r:embed="rId4"/>
          <a:stretch>
            <a:fillRect/>
          </a:stretch>
        </p:blipFill>
        <p:spPr>
          <a:xfrm>
            <a:off x="1617318" y="4879153"/>
            <a:ext cx="4069018" cy="2110995"/>
          </a:xfrm>
          <a:prstGeom prst="rect">
            <a:avLst/>
          </a:prstGeom>
          <a:ln w="12700">
            <a:miter lim="400000"/>
          </a:ln>
        </p:spPr>
      </p:pic>
      <p:pic>
        <p:nvPicPr>
          <p:cNvPr id="509" name="Image" descr="Image"/>
          <p:cNvPicPr>
            <a:picLocks noChangeAspect="1"/>
          </p:cNvPicPr>
          <p:nvPr/>
        </p:nvPicPr>
        <p:blipFill>
          <a:blip r:embed="rId5"/>
          <a:stretch>
            <a:fillRect/>
          </a:stretch>
        </p:blipFill>
        <p:spPr>
          <a:xfrm>
            <a:off x="8857067" y="1193486"/>
            <a:ext cx="3207588" cy="1726752"/>
          </a:xfrm>
          <a:prstGeom prst="rect">
            <a:avLst/>
          </a:prstGeom>
          <a:ln w="12700">
            <a:miter lim="400000"/>
          </a:ln>
        </p:spPr>
      </p:pic>
      <p:pic>
        <p:nvPicPr>
          <p:cNvPr id="510" name="Image" descr="Image"/>
          <p:cNvPicPr>
            <a:picLocks noChangeAspect="1"/>
          </p:cNvPicPr>
          <p:nvPr/>
        </p:nvPicPr>
        <p:blipFill>
          <a:blip r:embed="rId6"/>
          <a:stretch>
            <a:fillRect/>
          </a:stretch>
        </p:blipFill>
        <p:spPr>
          <a:xfrm>
            <a:off x="5740125" y="4984803"/>
            <a:ext cx="6258252" cy="1705374"/>
          </a:xfrm>
          <a:prstGeom prst="rect">
            <a:avLst/>
          </a:prstGeom>
          <a:ln w="12700">
            <a:miter lim="400000"/>
          </a:ln>
        </p:spPr>
      </p:pic>
      <p:pic>
        <p:nvPicPr>
          <p:cNvPr id="511" name="Image" descr="Image"/>
          <p:cNvPicPr>
            <a:picLocks noChangeAspect="1"/>
          </p:cNvPicPr>
          <p:nvPr/>
        </p:nvPicPr>
        <p:blipFill>
          <a:blip r:embed="rId7"/>
          <a:stretch>
            <a:fillRect/>
          </a:stretch>
        </p:blipFill>
        <p:spPr>
          <a:xfrm>
            <a:off x="431447" y="3847679"/>
            <a:ext cx="4112059" cy="1192497"/>
          </a:xfrm>
          <a:prstGeom prst="rect">
            <a:avLst/>
          </a:prstGeom>
          <a:ln w="12700">
            <a:miter lim="400000"/>
          </a:ln>
        </p:spPr>
      </p:pic>
      <p:pic>
        <p:nvPicPr>
          <p:cNvPr id="512" name="Image" descr="Image"/>
          <p:cNvPicPr>
            <a:picLocks noChangeAspect="1"/>
          </p:cNvPicPr>
          <p:nvPr/>
        </p:nvPicPr>
        <p:blipFill>
          <a:blip r:embed="rId8"/>
          <a:stretch>
            <a:fillRect/>
          </a:stretch>
        </p:blipFill>
        <p:spPr>
          <a:xfrm>
            <a:off x="4673856" y="1324823"/>
            <a:ext cx="4064370" cy="3387653"/>
          </a:xfrm>
          <a:prstGeom prst="rect">
            <a:avLst/>
          </a:prstGeom>
          <a:ln w="12700">
            <a:miter lim="400000"/>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Training, Experiments, &amp; Tuning"/>
          <p:cNvSpPr txBox="1">
            <a:spLocks noGrp="1"/>
          </p:cNvSpPr>
          <p:nvPr>
            <p:ph type="title"/>
          </p:nvPr>
        </p:nvSpPr>
        <p:spPr>
          <a:prstGeom prst="rect">
            <a:avLst/>
          </a:prstGeom>
        </p:spPr>
        <p:txBody>
          <a:bodyPr>
            <a:normAutofit/>
          </a:bodyPr>
          <a:lstStyle/>
          <a:p>
            <a:r>
              <a:t>Training, Experiments, &amp; Tuning</a:t>
            </a:r>
          </a:p>
        </p:txBody>
      </p:sp>
      <p:pic>
        <p:nvPicPr>
          <p:cNvPr id="517" name="Image" descr="Image"/>
          <p:cNvPicPr>
            <a:picLocks noChangeAspect="1"/>
          </p:cNvPicPr>
          <p:nvPr/>
        </p:nvPicPr>
        <p:blipFill>
          <a:blip r:embed="rId3"/>
          <a:stretch>
            <a:fillRect/>
          </a:stretch>
        </p:blipFill>
        <p:spPr>
          <a:xfrm>
            <a:off x="398962" y="4264521"/>
            <a:ext cx="4927601" cy="2178051"/>
          </a:xfrm>
          <a:prstGeom prst="rect">
            <a:avLst/>
          </a:prstGeom>
          <a:ln w="12700">
            <a:miter lim="400000"/>
          </a:ln>
        </p:spPr>
      </p:pic>
      <p:pic>
        <p:nvPicPr>
          <p:cNvPr id="518" name="Image" descr="Image"/>
          <p:cNvPicPr>
            <a:picLocks noChangeAspect="1"/>
          </p:cNvPicPr>
          <p:nvPr/>
        </p:nvPicPr>
        <p:blipFill>
          <a:blip r:embed="rId4"/>
          <a:stretch>
            <a:fillRect/>
          </a:stretch>
        </p:blipFill>
        <p:spPr>
          <a:xfrm>
            <a:off x="1707561" y="1236681"/>
            <a:ext cx="2310404" cy="2680069"/>
          </a:xfrm>
          <a:prstGeom prst="rect">
            <a:avLst/>
          </a:prstGeom>
          <a:ln w="12700">
            <a:miter lim="400000"/>
          </a:ln>
        </p:spPr>
      </p:pic>
      <p:pic>
        <p:nvPicPr>
          <p:cNvPr id="519" name="Image" descr="Image"/>
          <p:cNvPicPr>
            <a:picLocks noChangeAspect="1"/>
          </p:cNvPicPr>
          <p:nvPr/>
        </p:nvPicPr>
        <p:blipFill>
          <a:blip r:embed="rId5"/>
          <a:stretch>
            <a:fillRect/>
          </a:stretch>
        </p:blipFill>
        <p:spPr>
          <a:xfrm>
            <a:off x="7715360" y="4274046"/>
            <a:ext cx="3416301" cy="2159001"/>
          </a:xfrm>
          <a:prstGeom prst="rect">
            <a:avLst/>
          </a:prstGeom>
          <a:ln w="12700">
            <a:miter lim="400000"/>
          </a:ln>
        </p:spPr>
      </p:pic>
      <p:pic>
        <p:nvPicPr>
          <p:cNvPr id="520" name="Image" descr="Image"/>
          <p:cNvPicPr>
            <a:picLocks noChangeAspect="1"/>
          </p:cNvPicPr>
          <p:nvPr/>
        </p:nvPicPr>
        <p:blipFill>
          <a:blip r:embed="rId6"/>
          <a:stretch>
            <a:fillRect/>
          </a:stretch>
        </p:blipFill>
        <p:spPr>
          <a:xfrm>
            <a:off x="8485240" y="1638446"/>
            <a:ext cx="1876541" cy="1876541"/>
          </a:xfrm>
          <a:prstGeom prst="rect">
            <a:avLst/>
          </a:prstGeom>
          <a:ln w="12700">
            <a:miter lim="400000"/>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85E6E-FEAD-D040-8A1E-E34F572DF8D4}"/>
              </a:ext>
            </a:extLst>
          </p:cNvPr>
          <p:cNvSpPr>
            <a:spLocks noGrp="1"/>
          </p:cNvSpPr>
          <p:nvPr>
            <p:ph type="title"/>
          </p:nvPr>
        </p:nvSpPr>
        <p:spPr/>
        <p:txBody>
          <a:bodyPr/>
          <a:lstStyle/>
          <a:p>
            <a:r>
              <a:rPr lang="en-US" dirty="0"/>
              <a:t>Training an Emotion Model</a:t>
            </a:r>
          </a:p>
        </p:txBody>
      </p:sp>
      <p:sp>
        <p:nvSpPr>
          <p:cNvPr id="526" name="DEMO"/>
          <p:cNvSpPr txBox="1">
            <a:spLocks noGrp="1"/>
          </p:cNvSpPr>
          <p:nvPr>
            <p:ph type="body"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marL="0" indent="0">
              <a:spcBef>
                <a:spcPts val="0"/>
              </a:spcBef>
              <a:buSzTx/>
              <a:buNone/>
              <a:defRPr sz="12000" cap="all" baseline="-33333">
                <a:solidFill>
                  <a:srgbClr val="FFFFFF"/>
                </a:solidFill>
                <a:latin typeface="+mn-lt"/>
                <a:ea typeface="+mn-ea"/>
                <a:cs typeface="+mn-cs"/>
                <a:sym typeface="DIN Condensed Bold"/>
              </a:defRPr>
            </a:lvl1pPr>
          </a:lstStyle>
          <a:p>
            <a:r>
              <a:rPr lang="en-US" sz="7200" dirty="0">
                <a:solidFill>
                  <a:schemeClr val="tx1"/>
                </a:solidFill>
              </a:rPr>
              <a:t>Demo</a:t>
            </a:r>
            <a:endParaRPr sz="72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1" name="Oval Oval" descr="Oval Oval"/>
          <p:cNvPicPr>
            <a:picLocks/>
          </p:cNvPicPr>
          <p:nvPr/>
        </p:nvPicPr>
        <p:blipFill>
          <a:blip r:embed="rId3"/>
          <a:stretch>
            <a:fillRect/>
          </a:stretch>
        </p:blipFill>
        <p:spPr>
          <a:xfrm>
            <a:off x="3889294" y="2230187"/>
            <a:ext cx="4413412" cy="4348356"/>
          </a:xfrm>
          <a:prstGeom prst="rect">
            <a:avLst/>
          </a:prstGeom>
        </p:spPr>
      </p:pic>
      <p:sp>
        <p:nvSpPr>
          <p:cNvPr id="533" name="The Train, Predict, Tune Loop"/>
          <p:cNvSpPr txBox="1">
            <a:spLocks noGrp="1"/>
          </p:cNvSpPr>
          <p:nvPr>
            <p:ph type="title"/>
          </p:nvPr>
        </p:nvSpPr>
        <p:spPr>
          <a:prstGeom prst="rect">
            <a:avLst/>
          </a:prstGeom>
        </p:spPr>
        <p:txBody>
          <a:bodyPr>
            <a:normAutofit/>
          </a:bodyPr>
          <a:lstStyle/>
          <a:p>
            <a:r>
              <a:t>The Train, Predict, Tune Loop</a:t>
            </a:r>
          </a:p>
        </p:txBody>
      </p:sp>
      <p:sp>
        <p:nvSpPr>
          <p:cNvPr id="534" name="Light Bulb"/>
          <p:cNvSpPr/>
          <p:nvPr/>
        </p:nvSpPr>
        <p:spPr>
          <a:xfrm>
            <a:off x="5833232" y="1836040"/>
            <a:ext cx="525537" cy="91125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2843"/>
                  <a:pt x="0" y="6352"/>
                </a:cubicBezTo>
                <a:cubicBezTo>
                  <a:pt x="0" y="7004"/>
                  <a:pt x="167" y="7633"/>
                  <a:pt x="477" y="8225"/>
                </a:cubicBezTo>
                <a:cubicBezTo>
                  <a:pt x="477" y="8225"/>
                  <a:pt x="477" y="8226"/>
                  <a:pt x="477" y="8227"/>
                </a:cubicBezTo>
                <a:cubicBezTo>
                  <a:pt x="491" y="8261"/>
                  <a:pt x="527" y="8322"/>
                  <a:pt x="579" y="8405"/>
                </a:cubicBezTo>
                <a:cubicBezTo>
                  <a:pt x="693" y="8601"/>
                  <a:pt x="822" y="8793"/>
                  <a:pt x="966" y="8979"/>
                </a:cubicBezTo>
                <a:cubicBezTo>
                  <a:pt x="2223" y="10787"/>
                  <a:pt x="5439" y="15160"/>
                  <a:pt x="5440" y="16141"/>
                </a:cubicBezTo>
                <a:lnTo>
                  <a:pt x="5656" y="16902"/>
                </a:lnTo>
                <a:cubicBezTo>
                  <a:pt x="5656" y="16902"/>
                  <a:pt x="5696" y="16981"/>
                  <a:pt x="5817" y="17079"/>
                </a:cubicBezTo>
                <a:lnTo>
                  <a:pt x="15815" y="17079"/>
                </a:lnTo>
                <a:cubicBezTo>
                  <a:pt x="15936" y="16981"/>
                  <a:pt x="15976" y="16902"/>
                  <a:pt x="15976" y="16902"/>
                </a:cubicBezTo>
                <a:lnTo>
                  <a:pt x="16193" y="16141"/>
                </a:lnTo>
                <a:cubicBezTo>
                  <a:pt x="16193" y="14948"/>
                  <a:pt x="20944" y="8742"/>
                  <a:pt x="21152" y="8227"/>
                </a:cubicBezTo>
                <a:cubicBezTo>
                  <a:pt x="21159" y="8211"/>
                  <a:pt x="21155" y="8198"/>
                  <a:pt x="21141" y="8188"/>
                </a:cubicBezTo>
                <a:cubicBezTo>
                  <a:pt x="21438" y="7607"/>
                  <a:pt x="21600" y="6990"/>
                  <a:pt x="21600" y="6352"/>
                </a:cubicBezTo>
                <a:cubicBezTo>
                  <a:pt x="21600" y="2843"/>
                  <a:pt x="16765" y="0"/>
                  <a:pt x="10800" y="0"/>
                </a:cubicBezTo>
                <a:close/>
                <a:moveTo>
                  <a:pt x="5943" y="17697"/>
                </a:moveTo>
                <a:cubicBezTo>
                  <a:pt x="5930" y="17727"/>
                  <a:pt x="5919" y="17758"/>
                  <a:pt x="5919" y="17791"/>
                </a:cubicBezTo>
                <a:lnTo>
                  <a:pt x="5919" y="18399"/>
                </a:lnTo>
                <a:cubicBezTo>
                  <a:pt x="5919" y="18599"/>
                  <a:pt x="6178" y="18765"/>
                  <a:pt x="6510" y="18795"/>
                </a:cubicBezTo>
                <a:cubicBezTo>
                  <a:pt x="6431" y="18855"/>
                  <a:pt x="6382" y="18929"/>
                  <a:pt x="6382" y="19010"/>
                </a:cubicBezTo>
                <a:lnTo>
                  <a:pt x="6382" y="19541"/>
                </a:lnTo>
                <a:cubicBezTo>
                  <a:pt x="6382" y="19736"/>
                  <a:pt x="6656" y="19894"/>
                  <a:pt x="6993" y="19894"/>
                </a:cubicBezTo>
                <a:lnTo>
                  <a:pt x="7186" y="19894"/>
                </a:lnTo>
                <a:lnTo>
                  <a:pt x="7186" y="20380"/>
                </a:lnTo>
                <a:cubicBezTo>
                  <a:pt x="7186" y="20568"/>
                  <a:pt x="7454" y="20721"/>
                  <a:pt x="7780" y="20721"/>
                </a:cubicBezTo>
                <a:lnTo>
                  <a:pt x="8816" y="20721"/>
                </a:lnTo>
                <a:cubicBezTo>
                  <a:pt x="8925" y="21215"/>
                  <a:pt x="9771" y="21600"/>
                  <a:pt x="10800" y="21600"/>
                </a:cubicBezTo>
                <a:cubicBezTo>
                  <a:pt x="11829" y="21600"/>
                  <a:pt x="12675" y="21215"/>
                  <a:pt x="12784" y="20721"/>
                </a:cubicBezTo>
                <a:lnTo>
                  <a:pt x="13820" y="20721"/>
                </a:lnTo>
                <a:cubicBezTo>
                  <a:pt x="14146" y="20721"/>
                  <a:pt x="14414" y="20568"/>
                  <a:pt x="14414" y="20380"/>
                </a:cubicBezTo>
                <a:lnTo>
                  <a:pt x="14414" y="19894"/>
                </a:lnTo>
                <a:lnTo>
                  <a:pt x="14607" y="19894"/>
                </a:lnTo>
                <a:cubicBezTo>
                  <a:pt x="14944" y="19894"/>
                  <a:pt x="15218" y="19736"/>
                  <a:pt x="15218" y="19541"/>
                </a:cubicBezTo>
                <a:lnTo>
                  <a:pt x="15218" y="19010"/>
                </a:lnTo>
                <a:cubicBezTo>
                  <a:pt x="15218" y="18929"/>
                  <a:pt x="15169" y="18855"/>
                  <a:pt x="15090" y="18795"/>
                </a:cubicBezTo>
                <a:cubicBezTo>
                  <a:pt x="15422" y="18765"/>
                  <a:pt x="15681" y="18599"/>
                  <a:pt x="15681" y="18399"/>
                </a:cubicBezTo>
                <a:lnTo>
                  <a:pt x="15681" y="17791"/>
                </a:lnTo>
                <a:cubicBezTo>
                  <a:pt x="15681" y="17758"/>
                  <a:pt x="15670" y="17727"/>
                  <a:pt x="15657" y="17697"/>
                </a:cubicBezTo>
                <a:lnTo>
                  <a:pt x="5943" y="17697"/>
                </a:lnTo>
                <a:close/>
              </a:path>
            </a:pathLst>
          </a:custGeom>
          <a:blipFill>
            <a:blip r:embed="rId4"/>
            <a:stretch>
              <a:fillRect/>
            </a:stretch>
          </a:blipFill>
          <a:ln w="12700">
            <a:miter lim="400000"/>
          </a:ln>
        </p:spPr>
        <p:txBody>
          <a:bodyPr lIns="25400" tIns="25400" rIns="25400" bIns="25400" anchor="ctr"/>
          <a:lstStyle/>
          <a:p>
            <a:pPr>
              <a:defRPr sz="3600" cap="all" baseline="-11111">
                <a:solidFill>
                  <a:srgbClr val="FFFFFF"/>
                </a:solidFill>
                <a:latin typeface="+mn-lt"/>
                <a:ea typeface="+mn-ea"/>
                <a:cs typeface="+mn-cs"/>
                <a:sym typeface="DIN Condensed Bold"/>
              </a:defRPr>
            </a:pPr>
            <a:endParaRPr/>
          </a:p>
        </p:txBody>
      </p:sp>
      <p:sp>
        <p:nvSpPr>
          <p:cNvPr id="535" name="Define Task"/>
          <p:cNvSpPr txBox="1"/>
          <p:nvPr/>
        </p:nvSpPr>
        <p:spPr>
          <a:xfrm>
            <a:off x="5472703" y="1435276"/>
            <a:ext cx="1098058"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a:latin typeface="Barlow" pitchFamily="2" charset="77"/>
              </a:rPr>
              <a:t>Define Task</a:t>
            </a:r>
          </a:p>
        </p:txBody>
      </p:sp>
      <p:pic>
        <p:nvPicPr>
          <p:cNvPr id="536" name="Oval Oval" descr="Oval Oval"/>
          <p:cNvPicPr>
            <a:picLocks/>
          </p:cNvPicPr>
          <p:nvPr/>
        </p:nvPicPr>
        <p:blipFill>
          <a:blip r:embed="rId5"/>
          <a:stretch>
            <a:fillRect/>
          </a:stretch>
        </p:blipFill>
        <p:spPr>
          <a:xfrm>
            <a:off x="3895734" y="3058612"/>
            <a:ext cx="2731480" cy="2691506"/>
          </a:xfrm>
          <a:prstGeom prst="rect">
            <a:avLst/>
          </a:prstGeom>
        </p:spPr>
      </p:pic>
      <p:pic>
        <p:nvPicPr>
          <p:cNvPr id="538" name="Oval Oval" descr="Oval Oval"/>
          <p:cNvPicPr>
            <a:picLocks/>
          </p:cNvPicPr>
          <p:nvPr/>
        </p:nvPicPr>
        <p:blipFill>
          <a:blip r:embed="rId6"/>
          <a:stretch>
            <a:fillRect/>
          </a:stretch>
        </p:blipFill>
        <p:spPr>
          <a:xfrm>
            <a:off x="3892662" y="3557922"/>
            <a:ext cx="1717745" cy="1692888"/>
          </a:xfrm>
          <a:prstGeom prst="rect">
            <a:avLst/>
          </a:prstGeom>
        </p:spPr>
      </p:pic>
      <p:sp>
        <p:nvSpPr>
          <p:cNvPr id="540" name="Collect Data"/>
          <p:cNvSpPr txBox="1"/>
          <p:nvPr/>
        </p:nvSpPr>
        <p:spPr>
          <a:xfrm>
            <a:off x="3727359" y="2142909"/>
            <a:ext cx="1125308"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a:latin typeface="Barlow" pitchFamily="2" charset="77"/>
              </a:rPr>
              <a:t>Collect Data</a:t>
            </a:r>
          </a:p>
        </p:txBody>
      </p:sp>
      <p:sp>
        <p:nvSpPr>
          <p:cNvPr id="541" name="Prepare Data"/>
          <p:cNvSpPr txBox="1"/>
          <p:nvPr/>
        </p:nvSpPr>
        <p:spPr>
          <a:xfrm>
            <a:off x="2557488" y="3280243"/>
            <a:ext cx="1211870"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dirty="0">
                <a:latin typeface="Barlow" pitchFamily="2" charset="77"/>
              </a:rPr>
              <a:t>Prepare Data</a:t>
            </a:r>
          </a:p>
        </p:txBody>
      </p:sp>
      <p:sp>
        <p:nvSpPr>
          <p:cNvPr id="542" name="Test &amp; Evaluate"/>
          <p:cNvSpPr txBox="1"/>
          <p:nvPr/>
        </p:nvSpPr>
        <p:spPr>
          <a:xfrm>
            <a:off x="2845801" y="5834546"/>
            <a:ext cx="1441100"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a:latin typeface="Barlow" pitchFamily="2" charset="77"/>
              </a:rPr>
              <a:t>Test &amp; Evaluate</a:t>
            </a:r>
          </a:p>
        </p:txBody>
      </p:sp>
      <p:sp>
        <p:nvSpPr>
          <p:cNvPr id="543" name="Train Model"/>
          <p:cNvSpPr txBox="1"/>
          <p:nvPr/>
        </p:nvSpPr>
        <p:spPr>
          <a:xfrm>
            <a:off x="2520268" y="4557395"/>
            <a:ext cx="10804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a:latin typeface="Barlow" pitchFamily="2" charset="77"/>
              </a:rPr>
              <a:t>Train Model</a:t>
            </a:r>
          </a:p>
        </p:txBody>
      </p:sp>
      <p:sp>
        <p:nvSpPr>
          <p:cNvPr id="544" name="Deploy Model"/>
          <p:cNvSpPr txBox="1"/>
          <p:nvPr/>
        </p:nvSpPr>
        <p:spPr>
          <a:xfrm>
            <a:off x="7855879" y="5834546"/>
            <a:ext cx="1223092"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a:latin typeface="Barlow" pitchFamily="2" charset="77"/>
              </a:rPr>
              <a:t>Deploy Model</a:t>
            </a:r>
          </a:p>
        </p:txBody>
      </p:sp>
      <p:sp>
        <p:nvSpPr>
          <p:cNvPr id="545" name="Maintain, Update &amp; Refine"/>
          <p:cNvSpPr txBox="1"/>
          <p:nvPr/>
        </p:nvSpPr>
        <p:spPr>
          <a:xfrm>
            <a:off x="8227944" y="3117747"/>
            <a:ext cx="194265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600" dirty="0">
                <a:latin typeface="Barlow" pitchFamily="2" charset="77"/>
              </a:rPr>
              <a:t>Maintain, Update &amp; Refine</a:t>
            </a:r>
          </a:p>
        </p:txBody>
      </p:sp>
      <p:sp>
        <p:nvSpPr>
          <p:cNvPr id="546" name="Tune…"/>
          <p:cNvSpPr txBox="1"/>
          <p:nvPr/>
        </p:nvSpPr>
        <p:spPr>
          <a:xfrm>
            <a:off x="5610407" y="4239856"/>
            <a:ext cx="807913"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a:solidFill>
                  <a:schemeClr val="accent1">
                    <a:hueOff val="273561"/>
                    <a:satOff val="2937"/>
                    <a:lumOff val="-22233"/>
                  </a:schemeClr>
                </a:solidFill>
                <a:latin typeface="Helvetica"/>
                <a:ea typeface="Helvetica"/>
                <a:cs typeface="Helvetica"/>
                <a:sym typeface="Helvetica"/>
              </a:defRPr>
            </a:pPr>
            <a:r>
              <a:rPr sz="1600" dirty="0">
                <a:latin typeface="Barlow" pitchFamily="2" charset="77"/>
              </a:rPr>
              <a:t>Tune </a:t>
            </a:r>
          </a:p>
          <a:p>
            <a:pPr>
              <a:defRPr>
                <a:solidFill>
                  <a:schemeClr val="accent1">
                    <a:hueOff val="273561"/>
                    <a:satOff val="2937"/>
                    <a:lumOff val="-22233"/>
                  </a:schemeClr>
                </a:solidFill>
                <a:latin typeface="Helvetica"/>
                <a:ea typeface="Helvetica"/>
                <a:cs typeface="Helvetica"/>
                <a:sym typeface="Helvetica"/>
              </a:defRPr>
            </a:pPr>
            <a:r>
              <a:rPr sz="1600" dirty="0">
                <a:latin typeface="Barlow" pitchFamily="2" charset="77"/>
              </a:rPr>
              <a:t>&amp; Refine</a:t>
            </a:r>
          </a:p>
        </p:txBody>
      </p:sp>
      <p:sp>
        <p:nvSpPr>
          <p:cNvPr id="547" name="Explore…"/>
          <p:cNvSpPr txBox="1"/>
          <p:nvPr/>
        </p:nvSpPr>
        <p:spPr>
          <a:xfrm>
            <a:off x="4187948" y="4132497"/>
            <a:ext cx="771045" cy="543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defRPr>
                <a:solidFill>
                  <a:schemeClr val="accent1">
                    <a:hueOff val="273561"/>
                    <a:satOff val="2937"/>
                    <a:lumOff val="-22233"/>
                  </a:schemeClr>
                </a:solidFill>
                <a:latin typeface="Helvetica"/>
                <a:ea typeface="Helvetica"/>
                <a:cs typeface="Helvetica"/>
                <a:sym typeface="Helvetica"/>
              </a:defRPr>
            </a:pPr>
            <a:r>
              <a:rPr sz="1600">
                <a:latin typeface="Barlow" pitchFamily="2" charset="77"/>
              </a:rPr>
              <a:t>Explore </a:t>
            </a:r>
          </a:p>
          <a:p>
            <a:pPr>
              <a:defRPr>
                <a:solidFill>
                  <a:schemeClr val="accent1">
                    <a:hueOff val="273561"/>
                    <a:satOff val="2937"/>
                    <a:lumOff val="-22233"/>
                  </a:schemeClr>
                </a:solidFill>
                <a:latin typeface="Helvetica"/>
                <a:ea typeface="Helvetica"/>
                <a:cs typeface="Helvetica"/>
                <a:sym typeface="Helvetica"/>
              </a:defRPr>
            </a:pPr>
            <a:r>
              <a:rPr sz="1600">
                <a:latin typeface="Barlow" pitchFamily="2" charset="77"/>
              </a:rPr>
              <a:t>Model</a:t>
            </a:r>
          </a:p>
        </p:txBody>
      </p:sp>
      <p:sp>
        <p:nvSpPr>
          <p:cNvPr id="548" name="Arrow"/>
          <p:cNvSpPr/>
          <p:nvPr/>
        </p:nvSpPr>
        <p:spPr>
          <a:xfrm rot="8738502">
            <a:off x="4124015" y="3617748"/>
            <a:ext cx="369705"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549" name="Arrow"/>
          <p:cNvSpPr/>
          <p:nvPr/>
        </p:nvSpPr>
        <p:spPr>
          <a:xfrm rot="8315024">
            <a:off x="4229812" y="3268827"/>
            <a:ext cx="369706"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
        <p:nvSpPr>
          <p:cNvPr id="550" name="Arrow"/>
          <p:cNvSpPr/>
          <p:nvPr/>
        </p:nvSpPr>
        <p:spPr>
          <a:xfrm rot="11691574">
            <a:off x="6403937" y="2201238"/>
            <a:ext cx="369705" cy="199603"/>
          </a:xfrm>
          <a:prstGeom prst="rightArrow">
            <a:avLst>
              <a:gd name="adj1" fmla="val 32000"/>
              <a:gd name="adj2" fmla="val 203605"/>
            </a:avLst>
          </a:prstGeom>
          <a:solidFill>
            <a:schemeClr val="accent1">
              <a:hueOff val="273561"/>
              <a:satOff val="2937"/>
              <a:lumOff val="-22233"/>
            </a:schemeClr>
          </a:solidFill>
          <a:ln w="12700">
            <a:miter lim="400000"/>
          </a:ln>
        </p:spPr>
        <p:txBody>
          <a:bodyPr lIns="25400" tIns="25400" rIns="25400" bIns="25400" anchor="ctr"/>
          <a:lstStyle/>
          <a:p>
            <a:pPr>
              <a:defRPr sz="3600" cap="all" baseline="-33333">
                <a:solidFill>
                  <a:srgbClr val="0D213E"/>
                </a:solidFill>
                <a:latin typeface="+mn-lt"/>
                <a:ea typeface="+mn-ea"/>
                <a:cs typeface="+mn-cs"/>
                <a:sym typeface="DIN Condensed Bold"/>
              </a:defRPr>
            </a:pPr>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100"/>
                                  </p:iterate>
                                  <p:childTnLst>
                                    <p:set>
                                      <p:cBhvr>
                                        <p:cTn id="6" fill="hold"/>
                                        <p:tgtEl>
                                          <p:spTgt spid="5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100"/>
                                  </p:iterate>
                                  <p:childTnLst>
                                    <p:set>
                                      <p:cBhvr>
                                        <p:cTn id="9" fill="hold"/>
                                        <p:tgtEl>
                                          <p:spTgt spid="540"/>
                                        </p:tgtEl>
                                        <p:attrNameLst>
                                          <p:attrName>style.visibility</p:attrName>
                                        </p:attrNameLst>
                                      </p:cBhvr>
                                      <p:to>
                                        <p:strVal val="visible"/>
                                      </p:to>
                                    </p:set>
                                  </p:childTnLst>
                                </p:cTn>
                              </p:par>
                            </p:childTnLst>
                          </p:cTn>
                        </p:par>
                        <p:par>
                          <p:cTn id="10" fill="hold">
                            <p:stCondLst>
                              <p:cond delay="0"/>
                            </p:stCondLst>
                            <p:childTnLst>
                              <p:par>
                                <p:cTn id="11" presetID="9" presetClass="entr" fill="hold" grpId="0" nodeType="afterEffect">
                                  <p:stCondLst>
                                    <p:cond delay="0"/>
                                  </p:stCondLst>
                                  <p:iterate>
                                    <p:tmAbs val="0"/>
                                  </p:iterate>
                                  <p:childTnLst>
                                    <p:set>
                                      <p:cBhvr>
                                        <p:cTn id="12" fill="hold"/>
                                        <p:tgtEl>
                                          <p:spTgt spid="531"/>
                                        </p:tgtEl>
                                        <p:attrNameLst>
                                          <p:attrName>style.visibility</p:attrName>
                                        </p:attrNameLst>
                                      </p:cBhvr>
                                      <p:to>
                                        <p:strVal val="visible"/>
                                      </p:to>
                                    </p:set>
                                    <p:animEffect transition="in" filter="dissolve">
                                      <p:cBhvr>
                                        <p:cTn id="13" dur="2000"/>
                                        <p:tgtEl>
                                          <p:spTgt spid="531"/>
                                        </p:tgtEl>
                                      </p:cBhvr>
                                    </p:animEffect>
                                  </p:childTnLst>
                                </p:cTn>
                              </p:par>
                            </p:childTnLst>
                          </p:cTn>
                        </p:par>
                        <p:par>
                          <p:cTn id="14" fill="hold">
                            <p:stCondLst>
                              <p:cond delay="2000"/>
                            </p:stCondLst>
                            <p:childTnLst>
                              <p:par>
                                <p:cTn id="15" presetID="9" presetClass="entr" fill="hold" grpId="0" nodeType="afterEffect">
                                  <p:stCondLst>
                                    <p:cond delay="0"/>
                                  </p:stCondLst>
                                  <p:iterate>
                                    <p:tmAbs val="0"/>
                                  </p:iterate>
                                  <p:childTnLst>
                                    <p:set>
                                      <p:cBhvr>
                                        <p:cTn id="16" fill="hold"/>
                                        <p:tgtEl>
                                          <p:spTgt spid="550"/>
                                        </p:tgtEl>
                                        <p:attrNameLst>
                                          <p:attrName>style.visibility</p:attrName>
                                        </p:attrNameLst>
                                      </p:cBhvr>
                                      <p:to>
                                        <p:strVal val="visible"/>
                                      </p:to>
                                    </p:set>
                                    <p:animEffect transition="in" filter="dissolve">
                                      <p:cBhvr>
                                        <p:cTn id="17" dur="500"/>
                                        <p:tgtEl>
                                          <p:spTgt spid="550"/>
                                        </p:tgtEl>
                                      </p:cBhvr>
                                    </p:animEffect>
                                  </p:childTnLst>
                                </p:cTn>
                              </p:par>
                            </p:childTnLst>
                          </p:cTn>
                        </p:par>
                        <p:par>
                          <p:cTn id="18" fill="hold">
                            <p:stCondLst>
                              <p:cond delay="2500"/>
                            </p:stCondLst>
                            <p:childTnLst>
                              <p:par>
                                <p:cTn id="19" presetID="1" presetClass="entr" presetSubtype="0" fill="hold" grpId="0" nodeType="afterEffect">
                                  <p:stCondLst>
                                    <p:cond delay="0"/>
                                  </p:stCondLst>
                                  <p:iterate type="lt">
                                    <p:tmAbs val="100"/>
                                  </p:iterate>
                                  <p:childTnLst>
                                    <p:set>
                                      <p:cBhvr>
                                        <p:cTn id="20" fill="hold"/>
                                        <p:tgtEl>
                                          <p:spTgt spid="541"/>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iterate type="lt">
                                    <p:tmAbs val="100"/>
                                  </p:iterate>
                                  <p:childTnLst>
                                    <p:set>
                                      <p:cBhvr>
                                        <p:cTn id="23" fill="hold"/>
                                        <p:tgtEl>
                                          <p:spTgt spid="543"/>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grpId="0" nodeType="afterEffect">
                                  <p:stCondLst>
                                    <p:cond delay="0"/>
                                  </p:stCondLst>
                                  <p:iterate type="lt">
                                    <p:tmAbs val="100"/>
                                  </p:iterate>
                                  <p:childTnLst>
                                    <p:set>
                                      <p:cBhvr>
                                        <p:cTn id="26" fill="hold"/>
                                        <p:tgtEl>
                                          <p:spTgt spid="546"/>
                                        </p:tgtEl>
                                        <p:attrNameLst>
                                          <p:attrName>style.visibility</p:attrName>
                                        </p:attrNameLst>
                                      </p:cBhvr>
                                      <p:to>
                                        <p:strVal val="visible"/>
                                      </p:to>
                                    </p:set>
                                  </p:childTnLst>
                                </p:cTn>
                              </p:par>
                            </p:childTnLst>
                          </p:cTn>
                        </p:par>
                        <p:par>
                          <p:cTn id="27" fill="hold">
                            <p:stCondLst>
                              <p:cond delay="2500"/>
                            </p:stCondLst>
                            <p:childTnLst>
                              <p:par>
                                <p:cTn id="28" presetID="9" presetClass="entr" fill="hold" grpId="0" nodeType="afterEffect">
                                  <p:stCondLst>
                                    <p:cond delay="0"/>
                                  </p:stCondLst>
                                  <p:iterate>
                                    <p:tmAbs val="0"/>
                                  </p:iterate>
                                  <p:childTnLst>
                                    <p:set>
                                      <p:cBhvr>
                                        <p:cTn id="29" fill="hold"/>
                                        <p:tgtEl>
                                          <p:spTgt spid="536"/>
                                        </p:tgtEl>
                                        <p:attrNameLst>
                                          <p:attrName>style.visibility</p:attrName>
                                        </p:attrNameLst>
                                      </p:cBhvr>
                                      <p:to>
                                        <p:strVal val="visible"/>
                                      </p:to>
                                    </p:set>
                                    <p:animEffect transition="in" filter="dissolve">
                                      <p:cBhvr>
                                        <p:cTn id="30" dur="2000"/>
                                        <p:tgtEl>
                                          <p:spTgt spid="536"/>
                                        </p:tgtEl>
                                      </p:cBhvr>
                                    </p:animEffect>
                                  </p:childTnLst>
                                </p:cTn>
                              </p:par>
                            </p:childTnLst>
                          </p:cTn>
                        </p:par>
                        <p:par>
                          <p:cTn id="31" fill="hold">
                            <p:stCondLst>
                              <p:cond delay="4500"/>
                            </p:stCondLst>
                            <p:childTnLst>
                              <p:par>
                                <p:cTn id="32" presetID="9" presetClass="entr" fill="hold" grpId="0" nodeType="afterEffect">
                                  <p:stCondLst>
                                    <p:cond delay="0"/>
                                  </p:stCondLst>
                                  <p:iterate>
                                    <p:tmAbs val="0"/>
                                  </p:iterate>
                                  <p:childTnLst>
                                    <p:set>
                                      <p:cBhvr>
                                        <p:cTn id="33" fill="hold"/>
                                        <p:tgtEl>
                                          <p:spTgt spid="549"/>
                                        </p:tgtEl>
                                        <p:attrNameLst>
                                          <p:attrName>style.visibility</p:attrName>
                                        </p:attrNameLst>
                                      </p:cBhvr>
                                      <p:to>
                                        <p:strVal val="visible"/>
                                      </p:to>
                                    </p:set>
                                    <p:animEffect transition="in" filter="dissolve">
                                      <p:cBhvr>
                                        <p:cTn id="34" dur="500"/>
                                        <p:tgtEl>
                                          <p:spTgt spid="549"/>
                                        </p:tgtEl>
                                      </p:cBhvr>
                                    </p:animEffect>
                                  </p:childTnLst>
                                </p:cTn>
                              </p:par>
                            </p:childTnLst>
                          </p:cTn>
                        </p:par>
                        <p:par>
                          <p:cTn id="35" fill="hold">
                            <p:stCondLst>
                              <p:cond delay="5000"/>
                            </p:stCondLst>
                            <p:childTnLst>
                              <p:par>
                                <p:cTn id="36" presetID="1" presetClass="entr" presetSubtype="0" fill="hold" grpId="0" nodeType="afterEffect">
                                  <p:stCondLst>
                                    <p:cond delay="0"/>
                                  </p:stCondLst>
                                  <p:iterate type="lt">
                                    <p:tmAbs val="100"/>
                                  </p:iterate>
                                  <p:childTnLst>
                                    <p:set>
                                      <p:cBhvr>
                                        <p:cTn id="37" fill="hold"/>
                                        <p:tgtEl>
                                          <p:spTgt spid="547"/>
                                        </p:tgtEl>
                                        <p:attrNameLst>
                                          <p:attrName>style.visibility</p:attrName>
                                        </p:attrNameLst>
                                      </p:cBhvr>
                                      <p:to>
                                        <p:strVal val="visible"/>
                                      </p:to>
                                    </p:set>
                                  </p:childTnLst>
                                </p:cTn>
                              </p:par>
                            </p:childTnLst>
                          </p:cTn>
                        </p:par>
                        <p:par>
                          <p:cTn id="38" fill="hold">
                            <p:stCondLst>
                              <p:cond delay="5000"/>
                            </p:stCondLst>
                            <p:childTnLst>
                              <p:par>
                                <p:cTn id="39" presetID="9" presetClass="entr" fill="hold" grpId="0" nodeType="afterEffect">
                                  <p:stCondLst>
                                    <p:cond delay="0"/>
                                  </p:stCondLst>
                                  <p:iterate>
                                    <p:tmAbs val="0"/>
                                  </p:iterate>
                                  <p:childTnLst>
                                    <p:set>
                                      <p:cBhvr>
                                        <p:cTn id="40" fill="hold"/>
                                        <p:tgtEl>
                                          <p:spTgt spid="538"/>
                                        </p:tgtEl>
                                        <p:attrNameLst>
                                          <p:attrName>style.visibility</p:attrName>
                                        </p:attrNameLst>
                                      </p:cBhvr>
                                      <p:to>
                                        <p:strVal val="visible"/>
                                      </p:to>
                                    </p:set>
                                    <p:animEffect transition="in" filter="dissolve">
                                      <p:cBhvr>
                                        <p:cTn id="41" dur="2000"/>
                                        <p:tgtEl>
                                          <p:spTgt spid="538"/>
                                        </p:tgtEl>
                                      </p:cBhvr>
                                    </p:animEffect>
                                  </p:childTnLst>
                                </p:cTn>
                              </p:par>
                            </p:childTnLst>
                          </p:cTn>
                        </p:par>
                        <p:par>
                          <p:cTn id="42" fill="hold">
                            <p:stCondLst>
                              <p:cond delay="7000"/>
                            </p:stCondLst>
                            <p:childTnLst>
                              <p:par>
                                <p:cTn id="43" presetID="9" presetClass="entr" fill="hold" grpId="0" nodeType="afterEffect">
                                  <p:stCondLst>
                                    <p:cond delay="0"/>
                                  </p:stCondLst>
                                  <p:iterate>
                                    <p:tmAbs val="0"/>
                                  </p:iterate>
                                  <p:childTnLst>
                                    <p:set>
                                      <p:cBhvr>
                                        <p:cTn id="44" fill="hold"/>
                                        <p:tgtEl>
                                          <p:spTgt spid="548"/>
                                        </p:tgtEl>
                                        <p:attrNameLst>
                                          <p:attrName>style.visibility</p:attrName>
                                        </p:attrNameLst>
                                      </p:cBhvr>
                                      <p:to>
                                        <p:strVal val="visible"/>
                                      </p:to>
                                    </p:set>
                                    <p:animEffect transition="in" filter="dissolve">
                                      <p:cBhvr>
                                        <p:cTn id="45" dur="500"/>
                                        <p:tgtEl>
                                          <p:spTgt spid="548"/>
                                        </p:tgtEl>
                                      </p:cBhvr>
                                    </p:animEffect>
                                  </p:childTnLst>
                                </p:cTn>
                              </p:par>
                            </p:childTnLst>
                          </p:cTn>
                        </p:par>
                        <p:par>
                          <p:cTn id="46" fill="hold">
                            <p:stCondLst>
                              <p:cond delay="7500"/>
                            </p:stCondLst>
                            <p:childTnLst>
                              <p:par>
                                <p:cTn id="47" presetID="1" presetClass="entr" presetSubtype="0" fill="hold" grpId="0" nodeType="afterEffect">
                                  <p:stCondLst>
                                    <p:cond delay="0"/>
                                  </p:stCondLst>
                                  <p:iterate type="lt">
                                    <p:tmAbs val="100"/>
                                  </p:iterate>
                                  <p:childTnLst>
                                    <p:set>
                                      <p:cBhvr>
                                        <p:cTn id="48" fill="hold"/>
                                        <p:tgtEl>
                                          <p:spTgt spid="542"/>
                                        </p:tgtEl>
                                        <p:attrNameLst>
                                          <p:attrName>style.visibility</p:attrName>
                                        </p:attrNameLst>
                                      </p:cBhvr>
                                      <p:to>
                                        <p:strVal val="visible"/>
                                      </p:to>
                                    </p:set>
                                  </p:childTnLst>
                                </p:cTn>
                              </p:par>
                            </p:childTnLst>
                          </p:cTn>
                        </p:par>
                        <p:par>
                          <p:cTn id="49" fill="hold">
                            <p:stCondLst>
                              <p:cond delay="7500"/>
                            </p:stCondLst>
                            <p:childTnLst>
                              <p:par>
                                <p:cTn id="50" presetID="1" presetClass="entr" presetSubtype="0" fill="hold" grpId="0" nodeType="afterEffect">
                                  <p:stCondLst>
                                    <p:cond delay="0"/>
                                  </p:stCondLst>
                                  <p:iterate type="lt">
                                    <p:tmAbs val="100"/>
                                  </p:iterate>
                                  <p:childTnLst>
                                    <p:set>
                                      <p:cBhvr>
                                        <p:cTn id="51" fill="hold"/>
                                        <p:tgtEl>
                                          <p:spTgt spid="544"/>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grpId="0" nodeType="afterEffect">
                                  <p:stCondLst>
                                    <p:cond delay="0"/>
                                  </p:stCondLst>
                                  <p:iterate type="lt">
                                    <p:tmAbs val="100"/>
                                  </p:iterate>
                                  <p:childTnLst>
                                    <p:set>
                                      <p:cBhvr>
                                        <p:cTn id="54" fill="hold"/>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animBg="1" advAuto="0"/>
      <p:bldP spid="535" grpId="0" animBg="1" advAuto="0"/>
      <p:bldP spid="536" grpId="0" animBg="1" advAuto="0"/>
      <p:bldP spid="538" grpId="0" animBg="1" advAuto="0"/>
      <p:bldP spid="540" grpId="0" animBg="1" advAuto="0"/>
      <p:bldP spid="541" grpId="0" animBg="1" advAuto="0"/>
      <p:bldP spid="542" grpId="0" animBg="1" advAuto="0"/>
      <p:bldP spid="543" grpId="0" animBg="1" advAuto="0"/>
      <p:bldP spid="544" grpId="0" animBg="1" advAuto="0"/>
      <p:bldP spid="545" grpId="0" animBg="1" advAuto="0"/>
      <p:bldP spid="546" grpId="0" animBg="1" advAuto="0"/>
      <p:bldP spid="547" grpId="0" animBg="1" advAuto="0"/>
      <p:bldP spid="548" grpId="0" animBg="1" advAuto="0"/>
      <p:bldP spid="549" grpId="0" animBg="1" advAuto="0"/>
      <p:bldP spid="550"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Inference: Prediction in Real time"/>
          <p:cNvSpPr txBox="1">
            <a:spLocks noGrp="1"/>
          </p:cNvSpPr>
          <p:nvPr>
            <p:ph type="title"/>
          </p:nvPr>
        </p:nvSpPr>
        <p:spPr>
          <a:prstGeom prst="rect">
            <a:avLst/>
          </a:prstGeom>
        </p:spPr>
        <p:txBody>
          <a:bodyPr>
            <a:normAutofit/>
          </a:bodyPr>
          <a:lstStyle/>
          <a:p>
            <a:r>
              <a:t>Inference: Prediction in Real time</a:t>
            </a:r>
          </a:p>
        </p:txBody>
      </p:sp>
      <p:pic>
        <p:nvPicPr>
          <p:cNvPr id="555" name="Image" descr="Image"/>
          <p:cNvPicPr>
            <a:picLocks noChangeAspect="1"/>
          </p:cNvPicPr>
          <p:nvPr/>
        </p:nvPicPr>
        <p:blipFill>
          <a:blip r:embed="rId3"/>
          <a:stretch>
            <a:fillRect/>
          </a:stretch>
        </p:blipFill>
        <p:spPr>
          <a:xfrm>
            <a:off x="7738180" y="5044331"/>
            <a:ext cx="4112059" cy="1192498"/>
          </a:xfrm>
          <a:prstGeom prst="rect">
            <a:avLst/>
          </a:prstGeom>
          <a:ln w="12700">
            <a:miter lim="400000"/>
          </a:ln>
        </p:spPr>
      </p:pic>
      <p:pic>
        <p:nvPicPr>
          <p:cNvPr id="556" name="Image" descr="Image"/>
          <p:cNvPicPr>
            <a:picLocks noChangeAspect="1"/>
          </p:cNvPicPr>
          <p:nvPr/>
        </p:nvPicPr>
        <p:blipFill>
          <a:blip r:embed="rId4"/>
          <a:stretch>
            <a:fillRect/>
          </a:stretch>
        </p:blipFill>
        <p:spPr>
          <a:xfrm>
            <a:off x="5009643" y="4563851"/>
            <a:ext cx="2437826" cy="2031928"/>
          </a:xfrm>
          <a:prstGeom prst="rect">
            <a:avLst/>
          </a:prstGeom>
          <a:ln w="12700">
            <a:miter lim="400000"/>
          </a:ln>
        </p:spPr>
      </p:pic>
      <p:pic>
        <p:nvPicPr>
          <p:cNvPr id="558" name="Image" descr="Image"/>
          <p:cNvPicPr>
            <a:picLocks noChangeAspect="1"/>
          </p:cNvPicPr>
          <p:nvPr/>
        </p:nvPicPr>
        <p:blipFill>
          <a:blip r:embed="rId5"/>
          <a:stretch>
            <a:fillRect/>
          </a:stretch>
        </p:blipFill>
        <p:spPr>
          <a:xfrm>
            <a:off x="2598810" y="1541659"/>
            <a:ext cx="6994380" cy="2984269"/>
          </a:xfrm>
          <a:prstGeom prst="rect">
            <a:avLst/>
          </a:prstGeom>
          <a:ln w="12700">
            <a:miter lim="400000"/>
          </a:ln>
        </p:spPr>
      </p:pic>
      <p:sp>
        <p:nvSpPr>
          <p:cNvPr id="559" name="During training, the network “learns” by tuning weights to reduce error"/>
          <p:cNvSpPr txBox="1"/>
          <p:nvPr/>
        </p:nvSpPr>
        <p:spPr>
          <a:xfrm>
            <a:off x="9780736" y="2154767"/>
            <a:ext cx="2030432"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200" dirty="0">
                <a:latin typeface="Barlow" pitchFamily="2" charset="77"/>
              </a:rPr>
              <a:t>During training, the network “learns” by tuning weights to reduce error</a:t>
            </a:r>
          </a:p>
        </p:txBody>
      </p:sp>
      <p:pic>
        <p:nvPicPr>
          <p:cNvPr id="563" name="Connection Line" descr="Connection Line"/>
          <p:cNvPicPr>
            <a:picLocks/>
          </p:cNvPicPr>
          <p:nvPr/>
        </p:nvPicPr>
        <p:blipFill>
          <a:blip r:embed="rId6"/>
          <a:stretch>
            <a:fillRect/>
          </a:stretch>
        </p:blipFill>
        <p:spPr>
          <a:xfrm>
            <a:off x="7859804" y="2510841"/>
            <a:ext cx="2338881" cy="539826"/>
          </a:xfrm>
          <a:prstGeom prst="rect">
            <a:avLst/>
          </a:prstGeom>
        </p:spPr>
      </p:pic>
      <p:sp>
        <p:nvSpPr>
          <p:cNvPr id="561" name="These weights are then applied against data the network has never seen before to make a prediction"/>
          <p:cNvSpPr txBox="1"/>
          <p:nvPr/>
        </p:nvSpPr>
        <p:spPr>
          <a:xfrm>
            <a:off x="8782596" y="4122826"/>
            <a:ext cx="3193672" cy="697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a:solidFill>
                  <a:schemeClr val="accent1">
                    <a:hueOff val="273561"/>
                    <a:satOff val="2937"/>
                    <a:lumOff val="-22233"/>
                  </a:schemeClr>
                </a:solidFill>
                <a:latin typeface="Helvetica"/>
                <a:ea typeface="Helvetica"/>
                <a:cs typeface="Helvetica"/>
                <a:sym typeface="Helvetica"/>
              </a:defRPr>
            </a:lvl1pPr>
          </a:lstStyle>
          <a:p>
            <a:r>
              <a:rPr sz="1400" dirty="0">
                <a:latin typeface="Barlow" pitchFamily="2" charset="77"/>
              </a:rPr>
              <a:t>These weights are then applied against data the network has never seen before to make a prediction</a:t>
            </a:r>
          </a:p>
        </p:txBody>
      </p:sp>
      <p:pic>
        <p:nvPicPr>
          <p:cNvPr id="565" name="Connection Line" descr="Connection Line"/>
          <p:cNvPicPr>
            <a:picLocks/>
          </p:cNvPicPr>
          <p:nvPr/>
        </p:nvPicPr>
        <p:blipFill>
          <a:blip r:embed="rId7"/>
          <a:stretch>
            <a:fillRect/>
          </a:stretch>
        </p:blipFill>
        <p:spPr>
          <a:xfrm>
            <a:off x="8589462" y="3259644"/>
            <a:ext cx="1848630" cy="747882"/>
          </a:xfrm>
          <a:prstGeom prst="rect">
            <a:avLst/>
          </a:prstGeom>
        </p:spPr>
      </p:pic>
      <p:pic>
        <p:nvPicPr>
          <p:cNvPr id="557" name="Image" descr="Image"/>
          <p:cNvPicPr>
            <a:picLocks noChangeAspect="1"/>
          </p:cNvPicPr>
          <p:nvPr/>
        </p:nvPicPr>
        <p:blipFill>
          <a:blip r:embed="rId8"/>
          <a:stretch>
            <a:fillRect/>
          </a:stretch>
        </p:blipFill>
        <p:spPr>
          <a:xfrm>
            <a:off x="1710927" y="4346533"/>
            <a:ext cx="1903953" cy="2345036"/>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58"/>
                                        </p:tgtEl>
                                        <p:attrNameLst>
                                          <p:attrName>style.visibility</p:attrName>
                                        </p:attrNameLst>
                                      </p:cBhvr>
                                      <p:to>
                                        <p:strVal val="visible"/>
                                      </p:to>
                                    </p:set>
                                    <p:animEffect transition="in" filter="dissolve">
                                      <p:cBhvr>
                                        <p:cTn id="7" dur="1500"/>
                                        <p:tgtEl>
                                          <p:spTgt spid="558"/>
                                        </p:tgtEl>
                                      </p:cBhvr>
                                    </p:animEffect>
                                  </p:childTnLst>
                                </p:cTn>
                              </p:par>
                            </p:childTnLst>
                          </p:cTn>
                        </p:par>
                        <p:par>
                          <p:cTn id="8" fill="hold">
                            <p:stCondLst>
                              <p:cond delay="1500"/>
                            </p:stCondLst>
                            <p:childTnLst>
                              <p:par>
                                <p:cTn id="9" presetID="1" presetClass="entr" presetSubtype="0" fill="hold" grpId="0" nodeType="afterEffect">
                                  <p:stCondLst>
                                    <p:cond delay="0"/>
                                  </p:stCondLst>
                                  <p:iterate type="lt">
                                    <p:tmAbs val="100"/>
                                  </p:iterate>
                                  <p:childTnLst>
                                    <p:set>
                                      <p:cBhvr>
                                        <p:cTn id="10" fill="hold"/>
                                        <p:tgtEl>
                                          <p:spTgt spid="559"/>
                                        </p:tgtEl>
                                        <p:attrNameLst>
                                          <p:attrName>style.visibility</p:attrName>
                                        </p:attrNameLst>
                                      </p:cBhvr>
                                      <p:to>
                                        <p:strVal val="visible"/>
                                      </p:to>
                                    </p:set>
                                  </p:childTnLst>
                                </p:cTn>
                              </p:par>
                            </p:childTnLst>
                          </p:cTn>
                        </p:par>
                        <p:par>
                          <p:cTn id="11" fill="hold">
                            <p:stCondLst>
                              <p:cond delay="1500"/>
                            </p:stCondLst>
                            <p:childTnLst>
                              <p:par>
                                <p:cTn id="12" presetID="9" presetClass="entr" fill="hold" grpId="0" nodeType="afterEffect">
                                  <p:stCondLst>
                                    <p:cond delay="0"/>
                                  </p:stCondLst>
                                  <p:iterate>
                                    <p:tmAbs val="0"/>
                                  </p:iterate>
                                  <p:childTnLst>
                                    <p:set>
                                      <p:cBhvr>
                                        <p:cTn id="13" fill="hold"/>
                                        <p:tgtEl>
                                          <p:spTgt spid="563"/>
                                        </p:tgtEl>
                                        <p:attrNameLst>
                                          <p:attrName>style.visibility</p:attrName>
                                        </p:attrNameLst>
                                      </p:cBhvr>
                                      <p:to>
                                        <p:strVal val="visible"/>
                                      </p:to>
                                    </p:set>
                                    <p:animEffect transition="in" filter="dissolve">
                                      <p:cBhvr>
                                        <p:cTn id="14" dur="2000"/>
                                        <p:tgtEl>
                                          <p:spTgt spid="56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100"/>
                                  </p:iterate>
                                  <p:childTnLst>
                                    <p:set>
                                      <p:cBhvr>
                                        <p:cTn id="18" fill="hold"/>
                                        <p:tgtEl>
                                          <p:spTgt spid="561"/>
                                        </p:tgtEl>
                                        <p:attrNameLst>
                                          <p:attrName>style.visibility</p:attrName>
                                        </p:attrNameLst>
                                      </p:cBhvr>
                                      <p:to>
                                        <p:strVal val="visible"/>
                                      </p:to>
                                    </p:set>
                                  </p:childTnLst>
                                </p:cTn>
                              </p:par>
                            </p:childTnLst>
                          </p:cTn>
                        </p:par>
                        <p:par>
                          <p:cTn id="19" fill="hold">
                            <p:stCondLst>
                              <p:cond delay="0"/>
                            </p:stCondLst>
                            <p:childTnLst>
                              <p:par>
                                <p:cTn id="20" presetID="9" presetClass="entr" fill="hold" grpId="0" nodeType="afterEffect">
                                  <p:stCondLst>
                                    <p:cond delay="0"/>
                                  </p:stCondLst>
                                  <p:iterate>
                                    <p:tmAbs val="0"/>
                                  </p:iterate>
                                  <p:childTnLst>
                                    <p:set>
                                      <p:cBhvr>
                                        <p:cTn id="21" fill="hold"/>
                                        <p:tgtEl>
                                          <p:spTgt spid="565"/>
                                        </p:tgtEl>
                                        <p:attrNameLst>
                                          <p:attrName>style.visibility</p:attrName>
                                        </p:attrNameLst>
                                      </p:cBhvr>
                                      <p:to>
                                        <p:strVal val="visible"/>
                                      </p:to>
                                    </p:set>
                                    <p:animEffect transition="in" filter="dissolve">
                                      <p:cBhvr>
                                        <p:cTn id="22" dur="2000"/>
                                        <p:tgtEl>
                                          <p:spTgt spid="56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fill="hold" grpId="0" nodeType="clickEffect">
                                  <p:stCondLst>
                                    <p:cond delay="0"/>
                                  </p:stCondLst>
                                  <p:iterate>
                                    <p:tmAbs val="0"/>
                                  </p:iterate>
                                  <p:childTnLst>
                                    <p:set>
                                      <p:cBhvr>
                                        <p:cTn id="26" fill="hold"/>
                                        <p:tgtEl>
                                          <p:spTgt spid="556"/>
                                        </p:tgtEl>
                                        <p:attrNameLst>
                                          <p:attrName>style.visibility</p:attrName>
                                        </p:attrNameLst>
                                      </p:cBhvr>
                                      <p:to>
                                        <p:strVal val="visible"/>
                                      </p:to>
                                    </p:set>
                                    <p:animEffect transition="in" filter="dissolve">
                                      <p:cBhvr>
                                        <p:cTn id="27" dur="1500"/>
                                        <p:tgtEl>
                                          <p:spTgt spid="556"/>
                                        </p:tgtEl>
                                      </p:cBhvr>
                                    </p:animEffect>
                                  </p:childTnLst>
                                </p:cTn>
                              </p:par>
                            </p:childTnLst>
                          </p:cTn>
                        </p:par>
                        <p:par>
                          <p:cTn id="28" fill="hold">
                            <p:stCondLst>
                              <p:cond delay="1500"/>
                            </p:stCondLst>
                            <p:childTnLst>
                              <p:par>
                                <p:cTn id="29" presetID="9" presetClass="entr" fill="hold" grpId="0" nodeType="afterEffect">
                                  <p:stCondLst>
                                    <p:cond delay="0"/>
                                  </p:stCondLst>
                                  <p:iterate>
                                    <p:tmAbs val="0"/>
                                  </p:iterate>
                                  <p:childTnLst>
                                    <p:set>
                                      <p:cBhvr>
                                        <p:cTn id="30" fill="hold"/>
                                        <p:tgtEl>
                                          <p:spTgt spid="555"/>
                                        </p:tgtEl>
                                        <p:attrNameLst>
                                          <p:attrName>style.visibility</p:attrName>
                                        </p:attrNameLst>
                                      </p:cBhvr>
                                      <p:to>
                                        <p:strVal val="visible"/>
                                      </p:to>
                                    </p:set>
                                    <p:animEffect transition="in" filter="dissolve">
                                      <p:cBhvr>
                                        <p:cTn id="31" dur="1500"/>
                                        <p:tgtEl>
                                          <p:spTgt spid="555"/>
                                        </p:tgtEl>
                                      </p:cBhvr>
                                    </p:animEffect>
                                  </p:childTnLst>
                                </p:cTn>
                              </p:par>
                            </p:childTnLst>
                          </p:cTn>
                        </p:par>
                        <p:par>
                          <p:cTn id="32" fill="hold">
                            <p:stCondLst>
                              <p:cond delay="3000"/>
                            </p:stCondLst>
                            <p:childTnLst>
                              <p:par>
                                <p:cTn id="33" presetID="9" presetClass="entr" fill="hold" grpId="0" nodeType="afterEffect">
                                  <p:stCondLst>
                                    <p:cond delay="0"/>
                                  </p:stCondLst>
                                  <p:iterate>
                                    <p:tmAbs val="0"/>
                                  </p:iterate>
                                  <p:childTnLst>
                                    <p:set>
                                      <p:cBhvr>
                                        <p:cTn id="34" fill="hold"/>
                                        <p:tgtEl>
                                          <p:spTgt spid="557"/>
                                        </p:tgtEl>
                                        <p:attrNameLst>
                                          <p:attrName>style.visibility</p:attrName>
                                        </p:attrNameLst>
                                      </p:cBhvr>
                                      <p:to>
                                        <p:strVal val="visible"/>
                                      </p:to>
                                    </p:set>
                                    <p:animEffect transition="in" filter="dissolve">
                                      <p:cBhvr>
                                        <p:cTn id="35" dur="15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0" animBg="1" advAuto="0"/>
      <p:bldP spid="556" grpId="0" animBg="1" advAuto="0"/>
      <p:bldP spid="558" grpId="0" animBg="1" advAuto="0"/>
      <p:bldP spid="559" grpId="0" animBg="1" advAuto="0"/>
      <p:bldP spid="563" grpId="0" animBg="1" advAuto="0"/>
      <p:bldP spid="561" grpId="0" animBg="1" advAuto="0"/>
      <p:bldP spid="565" grpId="0" animBg="1" advAuto="0"/>
      <p:bldP spid="55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085E6E-FEAD-D040-8A1E-E34F572DF8D4}"/>
              </a:ext>
            </a:extLst>
          </p:cNvPr>
          <p:cNvSpPr>
            <a:spLocks noGrp="1"/>
          </p:cNvSpPr>
          <p:nvPr>
            <p:ph type="title"/>
          </p:nvPr>
        </p:nvSpPr>
        <p:spPr/>
        <p:txBody>
          <a:bodyPr/>
          <a:lstStyle/>
          <a:p>
            <a:r>
              <a:rPr lang="en-US" dirty="0"/>
              <a:t>Running Inference on a Model</a:t>
            </a:r>
          </a:p>
        </p:txBody>
      </p:sp>
      <p:sp>
        <p:nvSpPr>
          <p:cNvPr id="526" name="DEMO"/>
          <p:cNvSpPr txBox="1">
            <a:spLocks noGrp="1"/>
          </p:cNvSpPr>
          <p:nvPr>
            <p:ph type="body"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marL="0" indent="0">
              <a:spcBef>
                <a:spcPts val="0"/>
              </a:spcBef>
              <a:buSzTx/>
              <a:buNone/>
              <a:defRPr sz="12000" cap="all" baseline="-33333">
                <a:solidFill>
                  <a:srgbClr val="FFFFFF"/>
                </a:solidFill>
                <a:latin typeface="+mn-lt"/>
                <a:ea typeface="+mn-ea"/>
                <a:cs typeface="+mn-cs"/>
                <a:sym typeface="DIN Condensed Bold"/>
              </a:defRPr>
            </a:lvl1pPr>
          </a:lstStyle>
          <a:p>
            <a:r>
              <a:rPr lang="en-US" sz="7200" dirty="0">
                <a:solidFill>
                  <a:schemeClr val="tx1"/>
                </a:solidFill>
              </a:rPr>
              <a:t>Demo</a:t>
            </a:r>
            <a:endParaRPr sz="7200" dirty="0">
              <a:solidFill>
                <a:schemeClr val="tx1"/>
              </a:solidFill>
            </a:endParaRPr>
          </a:p>
        </p:txBody>
      </p:sp>
      <p:sp>
        <p:nvSpPr>
          <p:cNvPr id="2" name="TextBox 1">
            <a:extLst>
              <a:ext uri="{FF2B5EF4-FFF2-40B4-BE49-F238E27FC236}">
                <a16:creationId xmlns:a16="http://schemas.microsoft.com/office/drawing/2014/main" id="{D795D904-5D1A-2634-7342-82DE4A13EA70}"/>
              </a:ext>
            </a:extLst>
          </p:cNvPr>
          <p:cNvSpPr txBox="1"/>
          <p:nvPr/>
        </p:nvSpPr>
        <p:spPr>
          <a:xfrm>
            <a:off x="2171700" y="5557838"/>
            <a:ext cx="65" cy="246221"/>
          </a:xfrm>
          <a:prstGeom prst="rect">
            <a:avLst/>
          </a:prstGeom>
          <a:noFill/>
          <a:ln>
            <a:noFill/>
          </a:ln>
        </p:spPr>
        <p:txBody>
          <a:bodyPr spcFirstLastPara="1" wrap="none" lIns="0" tIns="0" rIns="0" bIns="0" rtlCol="0" anchor="t" anchorCtr="0">
            <a:spAutoFit/>
          </a:bodyPr>
          <a:lstStyle/>
          <a:p>
            <a:pPr algn="l"/>
            <a:endParaRPr lang="en-US" sz="1600" dirty="0">
              <a:latin typeface="Barlow"/>
            </a:endParaRPr>
          </a:p>
        </p:txBody>
      </p:sp>
    </p:spTree>
    <p:extLst>
      <p:ext uri="{BB962C8B-B14F-4D97-AF65-F5344CB8AC3E}">
        <p14:creationId xmlns:p14="http://schemas.microsoft.com/office/powerpoint/2010/main" val="767733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1C12-09B4-0EB6-61FA-60EBD3E8EAD6}"/>
              </a:ext>
            </a:extLst>
          </p:cNvPr>
          <p:cNvSpPr>
            <a:spLocks noGrp="1"/>
          </p:cNvSpPr>
          <p:nvPr>
            <p:ph type="title"/>
          </p:nvPr>
        </p:nvSpPr>
        <p:spPr/>
        <p:txBody>
          <a:bodyPr/>
          <a:lstStyle/>
          <a:p>
            <a:r>
              <a:rPr lang="en-US" dirty="0"/>
              <a:t>https://</a:t>
            </a:r>
            <a:r>
              <a:rPr lang="en-US" dirty="0" err="1"/>
              <a:t>github.com</a:t>
            </a:r>
            <a:r>
              <a:rPr lang="en-US" dirty="0"/>
              <a:t>/blues/ml-and-</a:t>
            </a:r>
            <a:r>
              <a:rPr lang="en-US" dirty="0" err="1"/>
              <a:t>iot</a:t>
            </a:r>
            <a:r>
              <a:rPr lang="en-US"/>
              <a:t>-workshop</a:t>
            </a:r>
            <a:br>
              <a:rPr lang="en-US"/>
            </a:br>
            <a:endParaRPr lang="en-US"/>
          </a:p>
        </p:txBody>
      </p:sp>
      <p:sp>
        <p:nvSpPr>
          <p:cNvPr id="3" name="Text Placeholder 2">
            <a:extLst>
              <a:ext uri="{FF2B5EF4-FFF2-40B4-BE49-F238E27FC236}">
                <a16:creationId xmlns:a16="http://schemas.microsoft.com/office/drawing/2014/main" id="{339EC462-8283-AE69-3D55-E9B9508237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1446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478104"/>
      </p:ext>
    </p:extLst>
  </p:cSld>
  <p:clrMapOvr>
    <a:masterClrMapping/>
  </p:clrMapOvr>
  <mc:AlternateContent xmlns:mc="http://schemas.openxmlformats.org/markup-compatibility/2006" xmlns:p14="http://schemas.microsoft.com/office/powerpoint/2010/main">
    <mc:Choice Requires="p14">
      <p:transition spd="slow" p14:dur="2000" advTm="4385"/>
    </mc:Choice>
    <mc:Fallback xmlns="">
      <p:transition spd="slow" advTm="438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2F717D-25D5-814C-9B06-60ABBC57A8BE}"/>
              </a:ext>
            </a:extLst>
          </p:cNvPr>
          <p:cNvSpPr>
            <a:spLocks noGrp="1"/>
          </p:cNvSpPr>
          <p:nvPr>
            <p:ph type="body" sz="quarter" idx="10"/>
          </p:nvPr>
        </p:nvSpPr>
        <p:spPr>
          <a:xfrm>
            <a:off x="656841" y="2417190"/>
            <a:ext cx="5190745" cy="548514"/>
          </a:xfrm>
        </p:spPr>
        <p:txBody>
          <a:bodyPr/>
          <a:lstStyle/>
          <a:p>
            <a:r>
              <a:rPr lang="en-US" dirty="0"/>
              <a:t>Data Doesn’t Come From the Cloud</a:t>
            </a:r>
          </a:p>
        </p:txBody>
      </p:sp>
      <p:sp>
        <p:nvSpPr>
          <p:cNvPr id="4" name="Text Placeholder 3">
            <a:extLst>
              <a:ext uri="{FF2B5EF4-FFF2-40B4-BE49-F238E27FC236}">
                <a16:creationId xmlns:a16="http://schemas.microsoft.com/office/drawing/2014/main" id="{05804CE8-9E5E-A74A-9889-F8DCED6E610F}"/>
              </a:ext>
            </a:extLst>
          </p:cNvPr>
          <p:cNvSpPr>
            <a:spLocks noGrp="1"/>
          </p:cNvSpPr>
          <p:nvPr>
            <p:ph type="body" sz="quarter" idx="11"/>
          </p:nvPr>
        </p:nvSpPr>
        <p:spPr>
          <a:xfrm>
            <a:off x="6623307" y="2417190"/>
            <a:ext cx="4693918" cy="548514"/>
          </a:xfrm>
        </p:spPr>
        <p:txBody>
          <a:bodyPr/>
          <a:lstStyle/>
          <a:p>
            <a:r>
              <a:rPr lang="en-US" dirty="0"/>
              <a:t>Machine Learning is Human</a:t>
            </a:r>
          </a:p>
        </p:txBody>
      </p:sp>
      <p:sp>
        <p:nvSpPr>
          <p:cNvPr id="5" name="Text Placeholder 4">
            <a:extLst>
              <a:ext uri="{FF2B5EF4-FFF2-40B4-BE49-F238E27FC236}">
                <a16:creationId xmlns:a16="http://schemas.microsoft.com/office/drawing/2014/main" id="{00AAED16-5D7F-CF4A-8C1B-2DC9D8846DC3}"/>
              </a:ext>
            </a:extLst>
          </p:cNvPr>
          <p:cNvSpPr>
            <a:spLocks noGrp="1"/>
          </p:cNvSpPr>
          <p:nvPr>
            <p:ph type="body" sz="quarter" idx="12"/>
          </p:nvPr>
        </p:nvSpPr>
        <p:spPr>
          <a:xfrm>
            <a:off x="905255" y="446282"/>
            <a:ext cx="4693918" cy="1839592"/>
          </a:xfrm>
        </p:spPr>
        <p:txBody>
          <a:bodyPr/>
          <a:lstStyle/>
          <a:p>
            <a:r>
              <a:rPr lang="en-US" dirty="0"/>
              <a:t>1</a:t>
            </a:r>
          </a:p>
        </p:txBody>
      </p:sp>
      <p:sp>
        <p:nvSpPr>
          <p:cNvPr id="6" name="Text Placeholder 5">
            <a:extLst>
              <a:ext uri="{FF2B5EF4-FFF2-40B4-BE49-F238E27FC236}">
                <a16:creationId xmlns:a16="http://schemas.microsoft.com/office/drawing/2014/main" id="{A8B85584-3691-A741-967C-2F754D3606D2}"/>
              </a:ext>
            </a:extLst>
          </p:cNvPr>
          <p:cNvSpPr>
            <a:spLocks noGrp="1"/>
          </p:cNvSpPr>
          <p:nvPr>
            <p:ph type="body" sz="quarter" idx="13"/>
          </p:nvPr>
        </p:nvSpPr>
        <p:spPr>
          <a:xfrm>
            <a:off x="6623307" y="446282"/>
            <a:ext cx="4693918" cy="1839592"/>
          </a:xfrm>
        </p:spPr>
        <p:txBody>
          <a:bodyPr/>
          <a:lstStyle/>
          <a:p>
            <a:r>
              <a:rPr lang="en-US" dirty="0"/>
              <a:t>2</a:t>
            </a:r>
          </a:p>
        </p:txBody>
      </p:sp>
      <p:pic>
        <p:nvPicPr>
          <p:cNvPr id="7" name="Picture 6">
            <a:extLst>
              <a:ext uri="{FF2B5EF4-FFF2-40B4-BE49-F238E27FC236}">
                <a16:creationId xmlns:a16="http://schemas.microsoft.com/office/drawing/2014/main" id="{09F638B3-520A-694E-80FB-88384FFABD85}"/>
              </a:ext>
            </a:extLst>
          </p:cNvPr>
          <p:cNvPicPr>
            <a:picLocks noChangeAspect="1"/>
          </p:cNvPicPr>
          <p:nvPr/>
        </p:nvPicPr>
        <p:blipFill>
          <a:blip r:embed="rId3"/>
          <a:stretch>
            <a:fillRect/>
          </a:stretch>
        </p:blipFill>
        <p:spPr>
          <a:xfrm>
            <a:off x="1239613" y="3429000"/>
            <a:ext cx="4025202" cy="2386330"/>
          </a:xfrm>
          <a:prstGeom prst="rect">
            <a:avLst/>
          </a:prstGeom>
        </p:spPr>
      </p:pic>
      <p:pic>
        <p:nvPicPr>
          <p:cNvPr id="8" name="Picture 7">
            <a:extLst>
              <a:ext uri="{FF2B5EF4-FFF2-40B4-BE49-F238E27FC236}">
                <a16:creationId xmlns:a16="http://schemas.microsoft.com/office/drawing/2014/main" id="{7CE08823-78CD-1F4B-98C9-5F8AF7B84762}"/>
              </a:ext>
            </a:extLst>
          </p:cNvPr>
          <p:cNvPicPr>
            <a:picLocks noChangeAspect="1"/>
          </p:cNvPicPr>
          <p:nvPr/>
        </p:nvPicPr>
        <p:blipFill>
          <a:blip r:embed="rId4"/>
          <a:stretch>
            <a:fillRect/>
          </a:stretch>
        </p:blipFill>
        <p:spPr>
          <a:xfrm>
            <a:off x="7255766" y="2907665"/>
            <a:ext cx="3429000" cy="3429000"/>
          </a:xfrm>
          <a:prstGeom prst="rect">
            <a:avLst/>
          </a:prstGeom>
        </p:spPr>
      </p:pic>
    </p:spTree>
    <p:extLst>
      <p:ext uri="{BB962C8B-B14F-4D97-AF65-F5344CB8AC3E}">
        <p14:creationId xmlns:p14="http://schemas.microsoft.com/office/powerpoint/2010/main" val="826727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D15BE368-4629-4143-8F86-F78DC64EF191}"/>
              </a:ext>
            </a:extLst>
          </p:cNvPr>
          <p:cNvPicPr>
            <a:picLocks noGrp="1" noChangeAspect="1"/>
          </p:cNvPicPr>
          <p:nvPr>
            <p:ph type="pic" sz="quarter" idx="11"/>
          </p:nvPr>
        </p:nvPicPr>
        <p:blipFill>
          <a:blip r:embed="rId3"/>
          <a:srcRect/>
          <a:stretch>
            <a:fillRect/>
          </a:stretch>
        </p:blipFill>
        <p:spPr>
          <a:xfrm>
            <a:off x="1861032" y="2675707"/>
            <a:ext cx="1514442" cy="1514443"/>
          </a:xfrm>
          <a:prstGeom prst="rect">
            <a:avLst/>
          </a:prstGeom>
        </p:spPr>
      </p:pic>
      <p:pic>
        <p:nvPicPr>
          <p:cNvPr id="17" name="Picture Placeholder 16">
            <a:extLst>
              <a:ext uri="{FF2B5EF4-FFF2-40B4-BE49-F238E27FC236}">
                <a16:creationId xmlns:a16="http://schemas.microsoft.com/office/drawing/2014/main" id="{4B6CB7DB-A54B-D24F-A400-9762FEF1AF52}"/>
              </a:ext>
            </a:extLst>
          </p:cNvPr>
          <p:cNvPicPr>
            <a:picLocks noGrp="1" noChangeAspect="1"/>
          </p:cNvPicPr>
          <p:nvPr>
            <p:ph type="pic" sz="quarter" idx="13"/>
          </p:nvPr>
        </p:nvPicPr>
        <p:blipFill>
          <a:blip r:embed="rId4"/>
          <a:srcRect t="5840" b="5840"/>
          <a:stretch>
            <a:fillRect/>
          </a:stretch>
        </p:blipFill>
        <p:spPr>
          <a:xfrm>
            <a:off x="5328950" y="2675707"/>
            <a:ext cx="1514442" cy="1514443"/>
          </a:xfrm>
          <a:prstGeom prst="rect">
            <a:avLst/>
          </a:prstGeom>
        </p:spPr>
      </p:pic>
      <p:pic>
        <p:nvPicPr>
          <p:cNvPr id="18" name="Picture Placeholder 17">
            <a:extLst>
              <a:ext uri="{FF2B5EF4-FFF2-40B4-BE49-F238E27FC236}">
                <a16:creationId xmlns:a16="http://schemas.microsoft.com/office/drawing/2014/main" id="{AA0CB862-4FAF-3745-AC8F-9BF8A0718798}"/>
              </a:ext>
            </a:extLst>
          </p:cNvPr>
          <p:cNvPicPr>
            <a:picLocks noGrp="1" noChangeAspect="1"/>
          </p:cNvPicPr>
          <p:nvPr>
            <p:ph type="pic" sz="quarter" idx="15"/>
          </p:nvPr>
        </p:nvPicPr>
        <p:blipFill>
          <a:blip r:embed="rId5"/>
          <a:srcRect/>
          <a:stretch>
            <a:fillRect/>
          </a:stretch>
        </p:blipFill>
        <p:spPr>
          <a:xfrm>
            <a:off x="8810245" y="2671778"/>
            <a:ext cx="1514442" cy="1514443"/>
          </a:xfrm>
          <a:prstGeom prst="rect">
            <a:avLst/>
          </a:prstGeom>
        </p:spPr>
      </p:pic>
      <p:sp>
        <p:nvSpPr>
          <p:cNvPr id="6" name="Title 5">
            <a:extLst>
              <a:ext uri="{FF2B5EF4-FFF2-40B4-BE49-F238E27FC236}">
                <a16:creationId xmlns:a16="http://schemas.microsoft.com/office/drawing/2014/main" id="{B2109FC1-3580-5F43-9023-3494A1B7900E}"/>
              </a:ext>
            </a:extLst>
          </p:cNvPr>
          <p:cNvSpPr>
            <a:spLocks noGrp="1"/>
          </p:cNvSpPr>
          <p:nvPr>
            <p:ph type="title"/>
          </p:nvPr>
        </p:nvSpPr>
        <p:spPr/>
        <p:txBody>
          <a:bodyPr/>
          <a:lstStyle/>
          <a:p>
            <a:r>
              <a:rPr lang="en-US" dirty="0"/>
              <a:t>Giving Away the Point Up Front</a:t>
            </a:r>
          </a:p>
        </p:txBody>
      </p:sp>
      <p:sp>
        <p:nvSpPr>
          <p:cNvPr id="13" name="Text Placeholder 12">
            <a:extLst>
              <a:ext uri="{FF2B5EF4-FFF2-40B4-BE49-F238E27FC236}">
                <a16:creationId xmlns:a16="http://schemas.microsoft.com/office/drawing/2014/main" id="{D0DF7614-507F-A94E-B53B-F77E37B932C4}"/>
              </a:ext>
            </a:extLst>
          </p:cNvPr>
          <p:cNvSpPr>
            <a:spLocks noGrp="1"/>
          </p:cNvSpPr>
          <p:nvPr>
            <p:ph type="body" sz="quarter" idx="17"/>
          </p:nvPr>
        </p:nvSpPr>
        <p:spPr>
          <a:xfrm>
            <a:off x="1212615" y="4394603"/>
            <a:ext cx="2811275" cy="402557"/>
          </a:xfrm>
        </p:spPr>
        <p:txBody>
          <a:bodyPr>
            <a:noAutofit/>
          </a:bodyPr>
          <a:lstStyle/>
          <a:p>
            <a:r>
              <a:rPr lang="en-US" sz="2400" dirty="0"/>
              <a:t>Machine Learning is Human Teaching</a:t>
            </a:r>
          </a:p>
        </p:txBody>
      </p:sp>
      <p:sp>
        <p:nvSpPr>
          <p:cNvPr id="14" name="Text Placeholder 13">
            <a:extLst>
              <a:ext uri="{FF2B5EF4-FFF2-40B4-BE49-F238E27FC236}">
                <a16:creationId xmlns:a16="http://schemas.microsoft.com/office/drawing/2014/main" id="{9D94755B-0486-D840-BD99-88A0A98C8B94}"/>
              </a:ext>
            </a:extLst>
          </p:cNvPr>
          <p:cNvSpPr>
            <a:spLocks noGrp="1"/>
          </p:cNvSpPr>
          <p:nvPr>
            <p:ph type="body" sz="quarter" idx="18"/>
          </p:nvPr>
        </p:nvSpPr>
        <p:spPr>
          <a:xfrm>
            <a:off x="4817758" y="4381903"/>
            <a:ext cx="2536825" cy="402557"/>
          </a:xfrm>
        </p:spPr>
        <p:txBody>
          <a:bodyPr>
            <a:noAutofit/>
          </a:bodyPr>
          <a:lstStyle/>
          <a:p>
            <a:r>
              <a:rPr lang="en-US" sz="2400" dirty="0"/>
              <a:t>Training is Meant for the Cloud</a:t>
            </a:r>
          </a:p>
        </p:txBody>
      </p:sp>
      <p:sp>
        <p:nvSpPr>
          <p:cNvPr id="15" name="Text Placeholder 14">
            <a:extLst>
              <a:ext uri="{FF2B5EF4-FFF2-40B4-BE49-F238E27FC236}">
                <a16:creationId xmlns:a16="http://schemas.microsoft.com/office/drawing/2014/main" id="{163036C4-6CED-0043-8F3B-1D07CE77F2CB}"/>
              </a:ext>
            </a:extLst>
          </p:cNvPr>
          <p:cNvSpPr>
            <a:spLocks noGrp="1"/>
          </p:cNvSpPr>
          <p:nvPr>
            <p:ph type="body" sz="quarter" idx="19"/>
          </p:nvPr>
        </p:nvSpPr>
        <p:spPr>
          <a:xfrm>
            <a:off x="8285550" y="4358441"/>
            <a:ext cx="2536825" cy="402557"/>
          </a:xfrm>
        </p:spPr>
        <p:txBody>
          <a:bodyPr>
            <a:noAutofit/>
          </a:bodyPr>
          <a:lstStyle/>
          <a:p>
            <a:r>
              <a:rPr lang="en-US" sz="2400" dirty="0"/>
              <a:t>The </a:t>
            </a:r>
            <a:r>
              <a:rPr lang="en-US" sz="2400" i="1" dirty="0"/>
              <a:t>Real </a:t>
            </a:r>
            <a:r>
              <a:rPr lang="en-US" sz="2400" dirty="0"/>
              <a:t>Work of ML is in the IoT</a:t>
            </a:r>
          </a:p>
        </p:txBody>
      </p:sp>
    </p:spTree>
    <p:extLst>
      <p:ext uri="{BB962C8B-B14F-4D97-AF65-F5344CB8AC3E}">
        <p14:creationId xmlns:p14="http://schemas.microsoft.com/office/powerpoint/2010/main" val="1821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AI, Machine Learning &amp; Deep Learning"/>
          <p:cNvSpPr txBox="1">
            <a:spLocks noGrp="1"/>
          </p:cNvSpPr>
          <p:nvPr>
            <p:ph type="title"/>
          </p:nvPr>
        </p:nvSpPr>
        <p:spPr>
          <a:prstGeom prst="rect">
            <a:avLst/>
          </a:prstGeom>
        </p:spPr>
        <p:txBody>
          <a:bodyPr>
            <a:normAutofit/>
          </a:bodyPr>
          <a:lstStyle/>
          <a:p>
            <a:r>
              <a:t>AI, Machine Learning &amp; Deep Learning</a:t>
            </a:r>
          </a:p>
        </p:txBody>
      </p:sp>
      <p:pic>
        <p:nvPicPr>
          <p:cNvPr id="371" name="Image" descr="Image"/>
          <p:cNvPicPr>
            <a:picLocks noChangeAspect="1"/>
          </p:cNvPicPr>
          <p:nvPr/>
        </p:nvPicPr>
        <p:blipFill>
          <a:blip r:embed="rId3"/>
          <a:stretch>
            <a:fillRect/>
          </a:stretch>
        </p:blipFill>
        <p:spPr>
          <a:xfrm>
            <a:off x="3580427" y="1533523"/>
            <a:ext cx="5031145" cy="5126942"/>
          </a:xfrm>
          <a:prstGeom prst="rect">
            <a:avLst/>
          </a:prstGeom>
          <a:ln w="12700">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Algorithms vs. Predicitons"/>
          <p:cNvSpPr txBox="1">
            <a:spLocks noGrp="1"/>
          </p:cNvSpPr>
          <p:nvPr>
            <p:ph type="title"/>
          </p:nvPr>
        </p:nvSpPr>
        <p:spPr>
          <a:prstGeom prst="rect">
            <a:avLst/>
          </a:prstGeom>
        </p:spPr>
        <p:txBody>
          <a:bodyPr>
            <a:normAutofit/>
          </a:bodyPr>
          <a:lstStyle/>
          <a:p>
            <a:r>
              <a:rPr dirty="0"/>
              <a:t>Algorithms vs. Predictions</a:t>
            </a:r>
          </a:p>
        </p:txBody>
      </p:sp>
      <p:pic>
        <p:nvPicPr>
          <p:cNvPr id="376" name="Image" descr="Image"/>
          <p:cNvPicPr>
            <a:picLocks noChangeAspect="1"/>
          </p:cNvPicPr>
          <p:nvPr/>
        </p:nvPicPr>
        <p:blipFill>
          <a:blip r:embed="rId3"/>
          <a:stretch>
            <a:fillRect/>
          </a:stretch>
        </p:blipFill>
        <p:spPr>
          <a:xfrm>
            <a:off x="652713" y="1482245"/>
            <a:ext cx="13138293" cy="4027063"/>
          </a:xfrm>
          <a:prstGeom prst="rect">
            <a:avLst/>
          </a:prstGeom>
          <a:ln w="12700">
            <a:miter lim="400000"/>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Algorithms vs. Predicitons"/>
          <p:cNvSpPr txBox="1">
            <a:spLocks noGrp="1"/>
          </p:cNvSpPr>
          <p:nvPr>
            <p:ph type="title"/>
          </p:nvPr>
        </p:nvSpPr>
        <p:spPr>
          <a:prstGeom prst="rect">
            <a:avLst/>
          </a:prstGeom>
        </p:spPr>
        <p:txBody>
          <a:bodyPr>
            <a:normAutofit/>
          </a:bodyPr>
          <a:lstStyle/>
          <a:p>
            <a:r>
              <a:t>Algorithms vs. Predicitons</a:t>
            </a:r>
          </a:p>
        </p:txBody>
      </p:sp>
      <p:pic>
        <p:nvPicPr>
          <p:cNvPr id="381" name="Image" descr="Image"/>
          <p:cNvPicPr>
            <a:picLocks noChangeAspect="1"/>
          </p:cNvPicPr>
          <p:nvPr/>
        </p:nvPicPr>
        <p:blipFill>
          <a:blip r:embed="rId3"/>
          <a:stretch>
            <a:fillRect/>
          </a:stretch>
        </p:blipFill>
        <p:spPr>
          <a:xfrm>
            <a:off x="473373" y="2163152"/>
            <a:ext cx="11245254" cy="3522296"/>
          </a:xfrm>
          <a:prstGeom prst="rect">
            <a:avLst/>
          </a:prstGeom>
          <a:ln w="12700">
            <a:miter lim="400000"/>
          </a:ln>
        </p:spPr>
      </p:pic>
      <p:sp>
        <p:nvSpPr>
          <p:cNvPr id="382" name="“Learning” Happens Here"/>
          <p:cNvSpPr txBox="1"/>
          <p:nvPr/>
        </p:nvSpPr>
        <p:spPr>
          <a:xfrm>
            <a:off x="3595343" y="3941123"/>
            <a:ext cx="5033429" cy="5822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6900">
                <a:solidFill>
                  <a:srgbClr val="FFFFFF"/>
                </a:solidFill>
                <a:latin typeface="Helvetica"/>
                <a:ea typeface="Helvetica"/>
                <a:cs typeface="Helvetica"/>
                <a:sym typeface="Helvetica"/>
              </a:defRPr>
            </a:lvl1pPr>
          </a:lstStyle>
          <a:p>
            <a:r>
              <a:rPr sz="3450"/>
              <a:t>“Learning” Happens Here</a:t>
            </a:r>
          </a:p>
        </p:txBody>
      </p:sp>
      <p:pic>
        <p:nvPicPr>
          <p:cNvPr id="383" name="noun_Loop_399232.png" descr="noun_Loop_399232.png"/>
          <p:cNvPicPr>
            <a:picLocks noChangeAspect="1"/>
          </p:cNvPicPr>
          <p:nvPr/>
        </p:nvPicPr>
        <p:blipFill>
          <a:blip r:embed="rId4"/>
          <a:stretch>
            <a:fillRect/>
          </a:stretch>
        </p:blipFill>
        <p:spPr>
          <a:xfrm>
            <a:off x="5201180" y="2534180"/>
            <a:ext cx="1789641" cy="178964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Machine Learning is Really Human Teaching"/>
          <p:cNvSpPr txBox="1">
            <a:spLocks noGrp="1"/>
          </p:cNvSpPr>
          <p:nvPr>
            <p:ph type="title"/>
          </p:nvPr>
        </p:nvSpPr>
        <p:spPr>
          <a:prstGeom prst="rect">
            <a:avLst/>
          </a:prstGeom>
        </p:spPr>
        <p:txBody>
          <a:bodyPr>
            <a:normAutofit/>
          </a:bodyPr>
          <a:lstStyle/>
          <a:p>
            <a:pPr>
              <a:spcBef>
                <a:spcPts val="2950"/>
              </a:spcBef>
              <a:defRPr cap="none" baseline="0">
                <a:latin typeface="Avenir Next Regular"/>
                <a:ea typeface="Avenir Next Regular"/>
                <a:cs typeface="Avenir Next Regular"/>
                <a:sym typeface="Avenir Next Regular"/>
              </a:defRPr>
            </a:pPr>
            <a:r>
              <a:t>Machine Learning is </a:t>
            </a:r>
            <a:r>
              <a:rPr i="1"/>
              <a:t>Really</a:t>
            </a:r>
            <a:r>
              <a:t> Human Teaching</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Machine Learning is Human Teaching"/>
          <p:cNvSpPr txBox="1">
            <a:spLocks noGrp="1"/>
          </p:cNvSpPr>
          <p:nvPr>
            <p:ph type="title"/>
          </p:nvPr>
        </p:nvSpPr>
        <p:spPr>
          <a:prstGeom prst="rect">
            <a:avLst/>
          </a:prstGeom>
        </p:spPr>
        <p:txBody>
          <a:bodyPr>
            <a:normAutofit/>
          </a:bodyPr>
          <a:lstStyle/>
          <a:p>
            <a:r>
              <a:t>Machine Learning is Human Teaching</a:t>
            </a:r>
          </a:p>
        </p:txBody>
      </p:sp>
      <p:sp>
        <p:nvSpPr>
          <p:cNvPr id="443" name="1"/>
          <p:cNvSpPr txBox="1"/>
          <p:nvPr/>
        </p:nvSpPr>
        <p:spPr>
          <a:xfrm>
            <a:off x="1897876" y="1540279"/>
            <a:ext cx="48410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a:t>1</a:t>
            </a:r>
          </a:p>
        </p:txBody>
      </p:sp>
      <p:sp>
        <p:nvSpPr>
          <p:cNvPr id="444" name="2"/>
          <p:cNvSpPr txBox="1"/>
          <p:nvPr/>
        </p:nvSpPr>
        <p:spPr>
          <a:xfrm>
            <a:off x="5928929" y="1534897"/>
            <a:ext cx="48410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a:t>2</a:t>
            </a:r>
          </a:p>
        </p:txBody>
      </p:sp>
      <p:sp>
        <p:nvSpPr>
          <p:cNvPr id="445" name="3"/>
          <p:cNvSpPr txBox="1"/>
          <p:nvPr/>
        </p:nvSpPr>
        <p:spPr>
          <a:xfrm>
            <a:off x="9912934" y="1492401"/>
            <a:ext cx="48410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a:spcBef>
                <a:spcPts val="0"/>
              </a:spcBef>
              <a:defRPr sz="20000" cap="all" baseline="-20000">
                <a:solidFill>
                  <a:schemeClr val="accent1">
                    <a:hueOff val="273561"/>
                    <a:satOff val="2937"/>
                    <a:lumOff val="-22233"/>
                  </a:schemeClr>
                </a:solidFill>
                <a:latin typeface="+mn-lt"/>
                <a:ea typeface="+mn-ea"/>
                <a:cs typeface="+mn-cs"/>
                <a:sym typeface="DIN Condensed Bold"/>
              </a:defRPr>
            </a:lvl1pPr>
          </a:lstStyle>
          <a:p>
            <a:r>
              <a:rPr sz="10000"/>
              <a:t>3</a:t>
            </a:r>
          </a:p>
        </p:txBody>
      </p:sp>
      <p:sp>
        <p:nvSpPr>
          <p:cNvPr id="447" name="Create Inputs and Outputs"/>
          <p:cNvSpPr txBox="1"/>
          <p:nvPr/>
        </p:nvSpPr>
        <p:spPr>
          <a:xfrm>
            <a:off x="705411" y="2857134"/>
            <a:ext cx="2869036"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pPr algn="ctr"/>
            <a:r>
              <a:rPr sz="3100" dirty="0"/>
              <a:t>Create Inputs and Outputs</a:t>
            </a:r>
          </a:p>
        </p:txBody>
      </p:sp>
      <p:sp>
        <p:nvSpPr>
          <p:cNvPr id="448" name="Define a Model Architecture"/>
          <p:cNvSpPr txBox="1"/>
          <p:nvPr/>
        </p:nvSpPr>
        <p:spPr>
          <a:xfrm>
            <a:off x="4694736" y="2899630"/>
            <a:ext cx="2952491"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pPr algn="ctr"/>
            <a:r>
              <a:rPr sz="3100" dirty="0"/>
              <a:t>Define a Model Architecture</a:t>
            </a:r>
          </a:p>
        </p:txBody>
      </p:sp>
      <p:sp>
        <p:nvSpPr>
          <p:cNvPr id="449" name="Train, Evaluate, Tune"/>
          <p:cNvSpPr txBox="1"/>
          <p:nvPr/>
        </p:nvSpPr>
        <p:spPr>
          <a:xfrm>
            <a:off x="8795873" y="2738953"/>
            <a:ext cx="2763634" cy="68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spcBef>
                <a:spcPts val="2000"/>
              </a:spcBef>
              <a:defRPr sz="6200" b="1" cap="all" baseline="-16129">
                <a:solidFill>
                  <a:schemeClr val="accent1">
                    <a:hueOff val="273561"/>
                    <a:satOff val="2937"/>
                    <a:lumOff val="-22233"/>
                  </a:schemeClr>
                </a:solidFill>
                <a:latin typeface="Helvetica"/>
                <a:ea typeface="Helvetica"/>
                <a:cs typeface="Helvetica"/>
                <a:sym typeface="Helvetica"/>
              </a:defRPr>
            </a:lvl1pPr>
          </a:lstStyle>
          <a:p>
            <a:pPr algn="ctr"/>
            <a:r>
              <a:rPr sz="3100" dirty="0"/>
              <a:t>Train, Evaluate, Tune</a:t>
            </a:r>
          </a:p>
        </p:txBody>
      </p:sp>
      <p:sp>
        <p:nvSpPr>
          <p:cNvPr id="450" name="Line"/>
          <p:cNvSpPr/>
          <p:nvPr/>
        </p:nvSpPr>
        <p:spPr>
          <a:xfrm flipV="1">
            <a:off x="3943654"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451" name="Line"/>
          <p:cNvSpPr/>
          <p:nvPr/>
        </p:nvSpPr>
        <p:spPr>
          <a:xfrm flipV="1">
            <a:off x="8443697"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sp>
        <p:nvSpPr>
          <p:cNvPr id="452" name="Line"/>
          <p:cNvSpPr/>
          <p:nvPr/>
        </p:nvSpPr>
        <p:spPr>
          <a:xfrm flipV="1">
            <a:off x="3943654" y="2578932"/>
            <a:ext cx="1" cy="4000395"/>
          </a:xfrm>
          <a:prstGeom prst="line">
            <a:avLst/>
          </a:prstGeom>
          <a:ln w="50800">
            <a:solidFill>
              <a:srgbClr val="DCDEE0"/>
            </a:solidFill>
            <a:miter lim="400000"/>
          </a:ln>
        </p:spPr>
        <p:txBody>
          <a:bodyPr lIns="25400" tIns="25400" rIns="25400" bIns="25400" anchor="ctr"/>
          <a:lstStyle/>
          <a:p>
            <a:pPr>
              <a:spcBef>
                <a:spcPts val="1000"/>
              </a:spcBef>
              <a:defRPr sz="3200" b="1" cap="all" baseline="-31250">
                <a:solidFill>
                  <a:srgbClr val="0D213E"/>
                </a:solidFill>
                <a:latin typeface="Helvetica"/>
                <a:ea typeface="Helvetica"/>
                <a:cs typeface="Helvetica"/>
                <a:sym typeface="Helvetica"/>
              </a:defRPr>
            </a:pPr>
            <a:endParaRPr sz="1600"/>
          </a:p>
        </p:txBody>
      </p:sp>
      <p:pic>
        <p:nvPicPr>
          <p:cNvPr id="454" name="Image" descr="Image"/>
          <p:cNvPicPr>
            <a:picLocks noChangeAspect="1"/>
          </p:cNvPicPr>
          <p:nvPr/>
        </p:nvPicPr>
        <p:blipFill>
          <a:blip r:embed="rId3"/>
          <a:srcRect l="42864" t="11882" b="11882"/>
          <a:stretch>
            <a:fillRect/>
          </a:stretch>
        </p:blipFill>
        <p:spPr>
          <a:xfrm>
            <a:off x="4433881" y="4036565"/>
            <a:ext cx="3519589" cy="1762748"/>
          </a:xfrm>
          <a:prstGeom prst="rect">
            <a:avLst/>
          </a:prstGeom>
          <a:ln w="12700">
            <a:miter lim="400000"/>
          </a:ln>
        </p:spPr>
      </p:pic>
      <p:pic>
        <p:nvPicPr>
          <p:cNvPr id="455" name="Screen Shot 2019-06-11 at 11.10.01 AM.png" descr="Screen Shot 2019-06-11 at 11.10.01 AM.png"/>
          <p:cNvPicPr>
            <a:picLocks noChangeAspect="1"/>
          </p:cNvPicPr>
          <p:nvPr/>
        </p:nvPicPr>
        <p:blipFill>
          <a:blip r:embed="rId4"/>
          <a:stretch>
            <a:fillRect/>
          </a:stretch>
        </p:blipFill>
        <p:spPr>
          <a:xfrm>
            <a:off x="725292" y="3760345"/>
            <a:ext cx="2869036" cy="2315188"/>
          </a:xfrm>
          <a:prstGeom prst="rect">
            <a:avLst/>
          </a:prstGeom>
          <a:ln w="12700">
            <a:miter lim="400000"/>
          </a:ln>
        </p:spPr>
      </p:pic>
      <p:pic>
        <p:nvPicPr>
          <p:cNvPr id="456" name="Image" descr="Image"/>
          <p:cNvPicPr>
            <a:picLocks noChangeAspect="1"/>
          </p:cNvPicPr>
          <p:nvPr/>
        </p:nvPicPr>
        <p:blipFill>
          <a:blip r:embed="rId5"/>
          <a:srcRect b="51470"/>
          <a:stretch>
            <a:fillRect/>
          </a:stretch>
        </p:blipFill>
        <p:spPr>
          <a:xfrm>
            <a:off x="8518494" y="4190323"/>
            <a:ext cx="3318392" cy="1608990"/>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D15BE368-4629-4143-8F86-F78DC64EF191}"/>
              </a:ext>
            </a:extLst>
          </p:cNvPr>
          <p:cNvPicPr>
            <a:picLocks noGrp="1" noChangeAspect="1"/>
          </p:cNvPicPr>
          <p:nvPr>
            <p:ph type="pic" sz="quarter" idx="11"/>
          </p:nvPr>
        </p:nvPicPr>
        <p:blipFill>
          <a:blip r:embed="rId3"/>
          <a:srcRect/>
          <a:stretch>
            <a:fillRect/>
          </a:stretch>
        </p:blipFill>
        <p:spPr>
          <a:xfrm>
            <a:off x="1861032" y="2675707"/>
            <a:ext cx="1514442" cy="1514443"/>
          </a:xfrm>
          <a:prstGeom prst="rect">
            <a:avLst/>
          </a:prstGeom>
        </p:spPr>
      </p:pic>
      <p:pic>
        <p:nvPicPr>
          <p:cNvPr id="17" name="Picture Placeholder 16">
            <a:extLst>
              <a:ext uri="{FF2B5EF4-FFF2-40B4-BE49-F238E27FC236}">
                <a16:creationId xmlns:a16="http://schemas.microsoft.com/office/drawing/2014/main" id="{4B6CB7DB-A54B-D24F-A400-9762FEF1AF52}"/>
              </a:ext>
            </a:extLst>
          </p:cNvPr>
          <p:cNvPicPr>
            <a:picLocks noGrp="1" noChangeAspect="1"/>
          </p:cNvPicPr>
          <p:nvPr>
            <p:ph type="pic" sz="quarter" idx="13"/>
          </p:nvPr>
        </p:nvPicPr>
        <p:blipFill>
          <a:blip r:embed="rId4"/>
          <a:srcRect t="5840" b="5840"/>
          <a:stretch>
            <a:fillRect/>
          </a:stretch>
        </p:blipFill>
        <p:spPr>
          <a:xfrm>
            <a:off x="5328950" y="2675707"/>
            <a:ext cx="1514442" cy="1514443"/>
          </a:xfrm>
          <a:prstGeom prst="rect">
            <a:avLst/>
          </a:prstGeom>
        </p:spPr>
      </p:pic>
      <p:pic>
        <p:nvPicPr>
          <p:cNvPr id="18" name="Picture Placeholder 17">
            <a:extLst>
              <a:ext uri="{FF2B5EF4-FFF2-40B4-BE49-F238E27FC236}">
                <a16:creationId xmlns:a16="http://schemas.microsoft.com/office/drawing/2014/main" id="{AA0CB862-4FAF-3745-AC8F-9BF8A0718798}"/>
              </a:ext>
            </a:extLst>
          </p:cNvPr>
          <p:cNvPicPr>
            <a:picLocks noGrp="1" noChangeAspect="1"/>
          </p:cNvPicPr>
          <p:nvPr>
            <p:ph type="pic" sz="quarter" idx="15"/>
          </p:nvPr>
        </p:nvPicPr>
        <p:blipFill>
          <a:blip r:embed="rId5"/>
          <a:srcRect/>
          <a:stretch>
            <a:fillRect/>
          </a:stretch>
        </p:blipFill>
        <p:spPr>
          <a:xfrm>
            <a:off x="8810245" y="2671778"/>
            <a:ext cx="1514442" cy="1514443"/>
          </a:xfrm>
          <a:prstGeom prst="rect">
            <a:avLst/>
          </a:prstGeom>
        </p:spPr>
      </p:pic>
      <p:sp>
        <p:nvSpPr>
          <p:cNvPr id="6" name="Title 5">
            <a:extLst>
              <a:ext uri="{FF2B5EF4-FFF2-40B4-BE49-F238E27FC236}">
                <a16:creationId xmlns:a16="http://schemas.microsoft.com/office/drawing/2014/main" id="{B2109FC1-3580-5F43-9023-3494A1B7900E}"/>
              </a:ext>
            </a:extLst>
          </p:cNvPr>
          <p:cNvSpPr>
            <a:spLocks noGrp="1"/>
          </p:cNvSpPr>
          <p:nvPr>
            <p:ph type="title"/>
          </p:nvPr>
        </p:nvSpPr>
        <p:spPr/>
        <p:txBody>
          <a:bodyPr/>
          <a:lstStyle/>
          <a:p>
            <a:r>
              <a:rPr lang="en-US" dirty="0"/>
              <a:t>Giving Away the Point Up Front</a:t>
            </a:r>
          </a:p>
        </p:txBody>
      </p:sp>
      <p:sp>
        <p:nvSpPr>
          <p:cNvPr id="13" name="Text Placeholder 12">
            <a:extLst>
              <a:ext uri="{FF2B5EF4-FFF2-40B4-BE49-F238E27FC236}">
                <a16:creationId xmlns:a16="http://schemas.microsoft.com/office/drawing/2014/main" id="{D0DF7614-507F-A94E-B53B-F77E37B932C4}"/>
              </a:ext>
            </a:extLst>
          </p:cNvPr>
          <p:cNvSpPr>
            <a:spLocks noGrp="1"/>
          </p:cNvSpPr>
          <p:nvPr>
            <p:ph type="body" sz="quarter" idx="17"/>
          </p:nvPr>
        </p:nvSpPr>
        <p:spPr>
          <a:xfrm>
            <a:off x="1212615" y="4394603"/>
            <a:ext cx="2811275" cy="402557"/>
          </a:xfrm>
        </p:spPr>
        <p:txBody>
          <a:bodyPr>
            <a:noAutofit/>
          </a:bodyPr>
          <a:lstStyle/>
          <a:p>
            <a:r>
              <a:rPr lang="en-US" sz="2400" dirty="0"/>
              <a:t>Machine Learning is Human Teaching</a:t>
            </a:r>
          </a:p>
        </p:txBody>
      </p:sp>
      <p:sp>
        <p:nvSpPr>
          <p:cNvPr id="14" name="Text Placeholder 13">
            <a:extLst>
              <a:ext uri="{FF2B5EF4-FFF2-40B4-BE49-F238E27FC236}">
                <a16:creationId xmlns:a16="http://schemas.microsoft.com/office/drawing/2014/main" id="{9D94755B-0486-D840-BD99-88A0A98C8B94}"/>
              </a:ext>
            </a:extLst>
          </p:cNvPr>
          <p:cNvSpPr>
            <a:spLocks noGrp="1"/>
          </p:cNvSpPr>
          <p:nvPr>
            <p:ph type="body" sz="quarter" idx="18"/>
          </p:nvPr>
        </p:nvSpPr>
        <p:spPr>
          <a:xfrm>
            <a:off x="4817758" y="4381903"/>
            <a:ext cx="2536825" cy="402557"/>
          </a:xfrm>
        </p:spPr>
        <p:txBody>
          <a:bodyPr>
            <a:noAutofit/>
          </a:bodyPr>
          <a:lstStyle/>
          <a:p>
            <a:r>
              <a:rPr lang="en-US" sz="2400" dirty="0"/>
              <a:t>Training is Meant for the Cloud</a:t>
            </a:r>
          </a:p>
        </p:txBody>
      </p:sp>
      <p:sp>
        <p:nvSpPr>
          <p:cNvPr id="15" name="Text Placeholder 14">
            <a:extLst>
              <a:ext uri="{FF2B5EF4-FFF2-40B4-BE49-F238E27FC236}">
                <a16:creationId xmlns:a16="http://schemas.microsoft.com/office/drawing/2014/main" id="{163036C4-6CED-0043-8F3B-1D07CE77F2CB}"/>
              </a:ext>
            </a:extLst>
          </p:cNvPr>
          <p:cNvSpPr>
            <a:spLocks noGrp="1"/>
          </p:cNvSpPr>
          <p:nvPr>
            <p:ph type="body" sz="quarter" idx="19"/>
          </p:nvPr>
        </p:nvSpPr>
        <p:spPr>
          <a:xfrm>
            <a:off x="8285550" y="4358441"/>
            <a:ext cx="2536825" cy="402557"/>
          </a:xfrm>
        </p:spPr>
        <p:txBody>
          <a:bodyPr>
            <a:noAutofit/>
          </a:bodyPr>
          <a:lstStyle/>
          <a:p>
            <a:r>
              <a:rPr lang="en-US" sz="2400" dirty="0"/>
              <a:t>The </a:t>
            </a:r>
            <a:r>
              <a:rPr lang="en-US" sz="2400" i="1" dirty="0"/>
              <a:t>Real </a:t>
            </a:r>
            <a:r>
              <a:rPr lang="en-US" sz="2400" dirty="0"/>
              <a:t>Work of ML is in the IoT</a:t>
            </a:r>
          </a:p>
        </p:txBody>
      </p:sp>
    </p:spTree>
    <p:extLst>
      <p:ext uri="{BB962C8B-B14F-4D97-AF65-F5344CB8AC3E}">
        <p14:creationId xmlns:p14="http://schemas.microsoft.com/office/powerpoint/2010/main" val="1493270231"/>
      </p:ext>
    </p:extLst>
  </p:cSld>
  <p:clrMapOvr>
    <a:masterClrMapping/>
  </p:clrMapOvr>
</p:sld>
</file>

<file path=ppt/theme/theme1.xml><?xml version="1.0" encoding="utf-8"?>
<a:theme xmlns:a="http://schemas.openxmlformats.org/drawingml/2006/main" name="Office Theme">
  <a:themeElements>
    <a:clrScheme name="Blues Inc (colors)">
      <a:dk1>
        <a:srgbClr val="1A3A52"/>
      </a:dk1>
      <a:lt1>
        <a:srgbClr val="FFFFFF"/>
      </a:lt1>
      <a:dk2>
        <a:srgbClr val="1F282E"/>
      </a:dk2>
      <a:lt2>
        <a:srgbClr val="F7FAFB"/>
      </a:lt2>
      <a:accent1>
        <a:srgbClr val="416680"/>
      </a:accent1>
      <a:accent2>
        <a:srgbClr val="FF6A6A"/>
      </a:accent2>
      <a:accent3>
        <a:srgbClr val="A0AEB9"/>
      </a:accent3>
      <a:accent4>
        <a:srgbClr val="FEBA2B"/>
      </a:accent4>
      <a:accent5>
        <a:srgbClr val="8BCEDA"/>
      </a:accent5>
      <a:accent6>
        <a:srgbClr val="4CDD6C"/>
      </a:accent6>
      <a:hlink>
        <a:srgbClr val="00B9FF"/>
      </a:hlink>
      <a:folHlink>
        <a:srgbClr val="0099D3"/>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spcFirstLastPara="1" wrap="square" lIns="0" tIns="0" rIns="0" bIns="0" anchor="t" anchorCtr="0">
        <a:spAutoFit/>
      </a:bodyPr>
      <a:lstStyle>
        <a:defPPr algn="l">
          <a:defRPr sz="1600" dirty="0">
            <a:latin typeface="Barlow"/>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8854</TotalTime>
  <Words>1289</Words>
  <Application>Microsoft Macintosh PowerPoint</Application>
  <PresentationFormat>Widescreen</PresentationFormat>
  <Paragraphs>97</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Avenir Next Regular</vt:lpstr>
      <vt:lpstr>Barlow</vt:lpstr>
      <vt:lpstr>Calibri</vt:lpstr>
      <vt:lpstr>Helvetica</vt:lpstr>
      <vt:lpstr>Times New Roman</vt:lpstr>
      <vt:lpstr>Office Theme</vt:lpstr>
      <vt:lpstr>PowerPoint Presentation</vt:lpstr>
      <vt:lpstr>PowerPoint Presentation</vt:lpstr>
      <vt:lpstr>Giving Away the Point Up Front</vt:lpstr>
      <vt:lpstr>AI, Machine Learning &amp; Deep Learning</vt:lpstr>
      <vt:lpstr>Algorithms vs. Predictions</vt:lpstr>
      <vt:lpstr>Algorithms vs. Predicitons</vt:lpstr>
      <vt:lpstr>Machine Learning is Really Human Teaching</vt:lpstr>
      <vt:lpstr>Machine Learning is Human Teaching</vt:lpstr>
      <vt:lpstr>Giving Away the Point Up Front</vt:lpstr>
      <vt:lpstr>Machine Learning isn’t “done” in any one place</vt:lpstr>
      <vt:lpstr>ML = Development, Training, Inference</vt:lpstr>
      <vt:lpstr>Model Creation Tools</vt:lpstr>
      <vt:lpstr>Training, Experiments, &amp; Tuning</vt:lpstr>
      <vt:lpstr>Training an Emotion Model</vt:lpstr>
      <vt:lpstr>The Train, Predict, Tune Loop</vt:lpstr>
      <vt:lpstr>Inference: Prediction in Real time</vt:lpstr>
      <vt:lpstr>Running Inference on a Model</vt:lpstr>
      <vt:lpstr>https://github.com/blues/ml-and-iot-workshop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Brandon Satrom</cp:lastModifiedBy>
  <cp:revision>105</cp:revision>
  <dcterms:created xsi:type="dcterms:W3CDTF">2021-04-16T15:47:13Z</dcterms:created>
  <dcterms:modified xsi:type="dcterms:W3CDTF">2022-04-25T09:07:26Z</dcterms:modified>
</cp:coreProperties>
</file>